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media/image28.png" ContentType="image/png"/>
  <Override PartName="/ppt/media/image1.jpeg" ContentType="image/jpeg"/>
  <Override PartName="/ppt/media/image59.png" ContentType="image/png"/>
  <Override PartName="/ppt/media/image3.png" ContentType="image/png"/>
  <Override PartName="/ppt/media/image58.png" ContentType="image/png"/>
  <Override PartName="/ppt/media/image2.png" ContentType="image/png"/>
  <Override PartName="/ppt/media/image4.jpeg" ContentType="image/jpeg"/>
  <Override PartName="/ppt/media/image5.wmf" ContentType="image/x-wmf"/>
  <Override PartName="/ppt/media/image49.png" ContentType="image/png"/>
  <Override PartName="/ppt/media/image6.jpeg" ContentType="image/jpeg"/>
  <Override PartName="/ppt/media/image21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78.wmf" ContentType="image/x-wmf"/>
  <Override PartName="/ppt/media/image66.png" ContentType="image/pn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6.png" ContentType="image/png"/>
  <Override PartName="/ppt/media/image77.png" ContentType="image/png"/>
  <Override PartName="/ppt/media/image79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576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577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EE49889-0754-4711-8503-0A03E6B5A6A7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  <a:ln w="0">
            <a:noFill/>
          </a:ln>
        </p:spPr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 type="sldNum" idx="39"/>
          </p:nvPr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E47B4C-61A0-4E96-A80A-0CC2438A53B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  <a:ln w="0">
            <a:noFill/>
          </a:ln>
        </p:spPr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sldNum" idx="40"/>
          </p:nvPr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F97A32-96CE-494B-808D-0B38D530F6F2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4A552F-9252-4133-AA2E-937ED5FA9D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C3E8CA-F894-409F-B08B-8108D39634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CA7504E5-4ABE-4A1D-817B-E9BCFB95E7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6FC46C1-0E9C-468D-9BF3-7389C67B68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4280" cy="61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2B77C9D-A686-4278-BFA9-78C06E6AD4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9529CAD-9AC6-442A-9128-DF2B2D1240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9323DEF-37E9-4C3A-9D82-BF308FE48B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623EF93-912E-465C-B642-0EF3A286A5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9E8F176-D843-4135-BCEB-768E1102DF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DACB79EB-756F-4A36-BE7A-833CF15CB68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E7DFD95-830C-4E98-9C2E-EF984E7D46E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404E75E8-E17A-494C-AC7C-EB7E9E63DC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45A56F-636A-4A44-ACAF-444E15F7B5E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151A92C3-92C5-4F4D-B5C5-85740F8BBE7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0FE013B-2DCA-4B49-B8A7-E2DAFD9CF9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95B403B-ECDF-4C82-B1AD-6FF440B7F5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C4E822A-B499-47D6-A233-113C8E3A7E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4280" cy="61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FF3C813-75EE-442B-8CFD-83257CA6AD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6D99762-A2A7-4F74-BC3B-4B76A55A13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ED2A5BC-F3D0-4799-B9D0-E6E631A4FE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D2BC610-5BCE-435B-8DEA-AD06AF7879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24171E6-C692-4949-A71B-673A98B2F6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5BC710D-D376-44F4-B29E-730C8455515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51648F-1691-4993-A514-308A980E4C2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2EE5F29-057A-41E2-B830-708E7B4B303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0838694E-C374-4FDE-B825-1B8ABB6DB3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0908A59A-70C4-4468-A42C-92E3894B38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F2FAF3B0-56CC-49B0-80B0-5028887F69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0D2501F-B3C2-4FD6-875B-51AE6368D68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10132DE8-4763-47BC-AF91-6D50F3C33C2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4280" cy="61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00C95F7A-A0E4-40D1-8C7B-FD00C71BC6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BE8AC42-31BA-45FB-B9D3-6DB5E7B051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0591FB0-846A-41C8-BEAD-2264A65A62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147297E6-7B3E-41B2-A09D-449D484D6E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8A522F-3C26-41E0-9743-6D542283701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B4083466-2CB4-44FB-B508-4C0E9C058F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377711D-9D2B-4F5A-B7A9-6DDA11132E0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4ACC9D7-B0E0-4E6B-9C79-A232F475685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04660E-ADD5-4C69-B609-7277F75036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EB1DCD-331F-40B8-81C7-3272D6B723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5D5F53-CD38-4D5C-B57B-9AA845A875A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022118-AA02-49EB-B377-B990F6B538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4280" cy="61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FC30B9-2ADF-4BB5-9BCE-4917C48F64F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55BCDA-B85A-4980-A0DD-B754B534E4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8F5149-DB35-4A06-82E7-7836A6EB4C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762C01-E03E-42CF-B89F-53863FA5B1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BA8427-B097-463F-A3A6-2331CB854F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31875A-0CE0-4F90-9AA7-E1A3C6A87F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8BD152-521F-4E12-A09F-83AA8692174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2D7DBB-B063-4817-A8CB-8FE65B724DB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BDD4586-5B85-46ED-AF33-327CF0F97ED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133920C-2504-4EA0-9346-8A99A36F27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D4885A1-1813-4C59-B52D-15AF22A5D1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F4A1ACC-49A0-4F52-AE28-2EB6CCF0A3F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85AFA24-EF08-499E-A7F8-A7B6365E1A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03C6CD-8449-498B-A518-FC1A80DEA4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4280" cy="61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A4F24C8-99B1-4980-BB25-CC1CB740CBF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D2D14FD-A4A7-4349-B11E-FBC80CE38D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7F322E-6792-4A48-B60B-F746F87BC1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094438-099B-461C-9476-7E904BB1FA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B0D585-0B4B-481F-9199-57E8E6B217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FF0E5F5-EF9D-4F44-90F0-4B2367349C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F21FB2-7D84-4602-A6C5-AE42AACCA28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650F976-105B-4701-A8D9-282F8AFB25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B2EBB4C-C6C0-4250-BB6B-42D5DD9D33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FDF1D46-9317-4AB9-8A52-5A9506A2CAF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EC4787-3DB8-41E0-950A-AFDF2D29109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B373477-7F3D-473F-9E5F-A5F2BB7850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B9C678E-BBF1-451C-8432-6CB802A331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4280" cy="61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5281AD6-1FAF-4B38-9AEE-2F9C7DDECB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B27B6A4-0EF5-4936-9805-B1489ADF0E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5DA10BC-8763-4E60-8066-53F52FDFD1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D03C3CE-13A0-41F1-883D-F236F1AB7B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E466D21-319A-44AF-899F-FF5BF9626B1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76716DE-B864-4FF2-9405-001AA1FB32F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B45C9AB-67F7-4C7A-AC5E-EF704D9652B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CD99BED-5306-4B68-B4E6-626D07AE4A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113344-BFA4-4828-918A-EDA8A68674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14B18C0-FAF7-428F-8000-748FEFD134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3D42BEE-6E17-443C-8BBB-04661B0218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E8F3DEC-9A54-4C62-9EEF-C54BEB5540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BAB8599-44B3-49F4-B5F9-A4A1B698B8D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4280" cy="61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44748CE-3D67-4BF0-93F5-9B7D232248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1C128D7-1694-43E7-8004-41C61F472E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526810F-E1FE-4ADE-A64C-7E6A787E7D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BAE369E-F776-4C89-A224-2ACE2E0F77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7071742-A4A0-4DF1-AFA2-B28558EE121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25FEA50-9957-4BAB-B3C6-77357036A9B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4280" cy="61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9F8E9E-7D44-4224-BB68-CAA45C189F8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862A9C7-A6DD-4B9E-BF15-B78E9212EB3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C1CDC76-0DEF-4FE7-8F3D-B4B9155C5E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8643742-C505-461F-81F8-D85F4F97CA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3F13168-F708-4ABD-92F3-9A4902EC8A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8B22D8D-71D4-49CF-97FF-C3110CC96C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C6119A9-B8E0-4764-AC6C-F10CB0959C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4280" cy="61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E2E1469-C596-483A-A3C0-7DA140C867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86EB7F3-F55E-4622-8079-2A62094FF5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7361699-B43C-4E0A-90FF-34EDBED808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AF13E16-E175-4086-938B-78D9AA4149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F76BFC-6EC7-40BA-A8AE-23DF6CF9C1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0D521C3-A1BC-4826-B2E2-8F349867977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ACEDF07-C0B9-4F6A-BFE0-19E9918A2DB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7BDFBF4-B817-470C-BCA8-AA3698997B9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E9DAF12-9FBC-410D-BB6E-F3A513BDAA7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EA082BC-98C8-4EC0-81FF-54271DD822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4DCBF7C-96FD-432D-9767-0BD7BBB15D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1D76B06-6B45-4BF4-B415-92E9C761A6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56B3C26-5EB3-4A50-92E3-B2CDA1AC9E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4280" cy="61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943F9F6-ED33-4662-983C-F5B0182AE4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391C4C9-565D-403D-9037-54B0B18DAE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38E8CC-664D-49A0-BB60-6DA35F10FB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F49FB7B-B1AD-42D1-B69D-7679526A28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2DB0A48-2945-46AE-919B-D9332F0A82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80A9358-7A8A-47E4-9691-D10E124D45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29CE12B-7B55-45C5-BCCF-D229DAD85CE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D6AB82D-C6E5-42AA-9286-97CCC2F0A87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A2F0751-0DDB-4442-BFDA-9A3FAC59C9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5130906-272A-40F0-B040-4AFD729D47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AF66A7D-E1E0-477F-9881-2A0E9FE476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C0AE2C9-3ECF-4E4A-B568-0673C0CF5A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6EE1E42-00DC-4527-A758-626CB0E65A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E948A5-7059-4E3A-AF15-4D64916E72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4280" cy="61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651CB09-E571-4B34-A132-4647A839F2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A77B672F-8126-4919-9F1E-9681977E44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DB32837-6C51-4679-A71C-82588F66E1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295FAF6-2054-4F0D-962F-CC02284E72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F6A52AE-665A-4AE9-9D16-C2AC675C27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90F6867-BAA7-47D8-A9DA-95DCF64CE4D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7ECCF81C-C166-416B-A0CB-89660779E36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4F19F42-8C00-4BE6-894D-2E35C9F676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7EE3E202-E9B3-463C-9BAB-769756C2333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176AC3C0-64A1-4F71-8E00-F4083DA04B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43"/>
          <p:cNvGrpSpPr/>
          <p:nvPr/>
        </p:nvGrpSpPr>
        <p:grpSpPr>
          <a:xfrm>
            <a:off x="0" y="-8640"/>
            <a:ext cx="12189600" cy="6866640"/>
            <a:chOff x="0" y="-8640"/>
            <a:chExt cx="12189600" cy="6866640"/>
          </a:xfrm>
        </p:grpSpPr>
        <p:sp>
          <p:nvSpPr>
            <p:cNvPr id="1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Rectangle 23"/>
            <p:cNvSpPr/>
            <p:nvPr/>
          </p:nvSpPr>
          <p:spPr>
            <a:xfrm>
              <a:off x="9181440" y="-8640"/>
              <a:ext cx="3004920" cy="686412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Rectangle 25"/>
            <p:cNvSpPr/>
            <p:nvPr/>
          </p:nvSpPr>
          <p:spPr>
            <a:xfrm>
              <a:off x="9603360" y="-8640"/>
              <a:ext cx="2585880" cy="686412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Isosceles Triangle 23"/>
            <p:cNvSpPr/>
            <p:nvPr/>
          </p:nvSpPr>
          <p:spPr>
            <a:xfrm>
              <a:off x="8932320" y="3048120"/>
              <a:ext cx="3257280" cy="38073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Rectangle 27"/>
            <p:cNvSpPr/>
            <p:nvPr/>
          </p:nvSpPr>
          <p:spPr>
            <a:xfrm>
              <a:off x="9334440" y="-8640"/>
              <a:ext cx="2851920" cy="686412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Rectangle 28"/>
            <p:cNvSpPr/>
            <p:nvPr/>
          </p:nvSpPr>
          <p:spPr>
            <a:xfrm>
              <a:off x="10898640" y="-8640"/>
              <a:ext cx="1287720" cy="686412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Rectangle 29"/>
            <p:cNvSpPr/>
            <p:nvPr/>
          </p:nvSpPr>
          <p:spPr>
            <a:xfrm>
              <a:off x="10938960" y="-8640"/>
              <a:ext cx="1247400" cy="686412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Isosceles Triangle 27"/>
            <p:cNvSpPr/>
            <p:nvPr/>
          </p:nvSpPr>
          <p:spPr>
            <a:xfrm>
              <a:off x="10371600" y="3589920"/>
              <a:ext cx="1814760" cy="32655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Isosceles Triangle 18"/>
            <p:cNvSpPr/>
            <p:nvPr/>
          </p:nvSpPr>
          <p:spPr>
            <a:xfrm>
              <a:off x="0" y="4013280"/>
              <a:ext cx="446040" cy="284220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" name="PlaceHolder 1"/>
          <p:cNvSpPr>
            <a:spLocks noGrp="1"/>
          </p:cNvSpPr>
          <p:nvPr>
            <p:ph type="ftr" idx="1"/>
          </p:nvPr>
        </p:nvSpPr>
        <p:spPr>
          <a:xfrm>
            <a:off x="677160" y="6041520"/>
            <a:ext cx="6294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2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D05BFF-7694-4AB6-8EA8-1636FD390596}" type="slidenum">
              <a: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3"/>
          </p:nvPr>
        </p:nvSpPr>
        <p:spPr>
          <a:xfrm>
            <a:off x="7205040" y="6041520"/>
            <a:ext cx="9093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roup 43"/>
          <p:cNvGrpSpPr/>
          <p:nvPr/>
        </p:nvGrpSpPr>
        <p:grpSpPr>
          <a:xfrm>
            <a:off x="0" y="-8640"/>
            <a:ext cx="12189600" cy="6866640"/>
            <a:chOff x="0" y="-8640"/>
            <a:chExt cx="12189600" cy="6866640"/>
          </a:xfrm>
        </p:grpSpPr>
        <p:sp>
          <p:nvSpPr>
            <p:cNvPr id="469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Rectangle 23"/>
            <p:cNvSpPr/>
            <p:nvPr/>
          </p:nvSpPr>
          <p:spPr>
            <a:xfrm>
              <a:off x="9181440" y="-8640"/>
              <a:ext cx="3004920" cy="686412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Rectangle 25"/>
            <p:cNvSpPr/>
            <p:nvPr/>
          </p:nvSpPr>
          <p:spPr>
            <a:xfrm>
              <a:off x="9603360" y="-8640"/>
              <a:ext cx="2585880" cy="686412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Isosceles Triangle 23"/>
            <p:cNvSpPr/>
            <p:nvPr/>
          </p:nvSpPr>
          <p:spPr>
            <a:xfrm>
              <a:off x="8932320" y="3048120"/>
              <a:ext cx="3257280" cy="38073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Rectangle 27"/>
            <p:cNvSpPr/>
            <p:nvPr/>
          </p:nvSpPr>
          <p:spPr>
            <a:xfrm>
              <a:off x="9334440" y="-8640"/>
              <a:ext cx="2851920" cy="686412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Rectangle 28"/>
            <p:cNvSpPr/>
            <p:nvPr/>
          </p:nvSpPr>
          <p:spPr>
            <a:xfrm>
              <a:off x="10898640" y="-8640"/>
              <a:ext cx="1287720" cy="686412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Rectangle 29"/>
            <p:cNvSpPr/>
            <p:nvPr/>
          </p:nvSpPr>
          <p:spPr>
            <a:xfrm>
              <a:off x="10938960" y="-8640"/>
              <a:ext cx="1247400" cy="686412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Isosceles Triangle 27"/>
            <p:cNvSpPr/>
            <p:nvPr/>
          </p:nvSpPr>
          <p:spPr>
            <a:xfrm>
              <a:off x="10371600" y="3589920"/>
              <a:ext cx="1814760" cy="32655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Isosceles Triangle 18"/>
            <p:cNvSpPr/>
            <p:nvPr/>
          </p:nvSpPr>
          <p:spPr>
            <a:xfrm>
              <a:off x="0" y="4013280"/>
              <a:ext cx="446040" cy="284220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ftr" idx="28"/>
          </p:nvPr>
        </p:nvSpPr>
        <p:spPr>
          <a:xfrm>
            <a:off x="677160" y="6041520"/>
            <a:ext cx="6294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29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70691E-C4E5-4773-BF1B-0F18D45A9840}" type="slidenum">
              <a: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 type="dt" idx="30"/>
          </p:nvPr>
        </p:nvSpPr>
        <p:spPr>
          <a:xfrm>
            <a:off x="7205040" y="6041520"/>
            <a:ext cx="9093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8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roup 43"/>
          <p:cNvGrpSpPr/>
          <p:nvPr/>
        </p:nvGrpSpPr>
        <p:grpSpPr>
          <a:xfrm>
            <a:off x="0" y="-8640"/>
            <a:ext cx="12189600" cy="6866640"/>
            <a:chOff x="0" y="-8640"/>
            <a:chExt cx="12189600" cy="6866640"/>
          </a:xfrm>
        </p:grpSpPr>
        <p:sp>
          <p:nvSpPr>
            <p:cNvPr id="521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Rectangle 23"/>
            <p:cNvSpPr/>
            <p:nvPr/>
          </p:nvSpPr>
          <p:spPr>
            <a:xfrm>
              <a:off x="9181440" y="-8640"/>
              <a:ext cx="3004920" cy="686412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Rectangle 25"/>
            <p:cNvSpPr/>
            <p:nvPr/>
          </p:nvSpPr>
          <p:spPr>
            <a:xfrm>
              <a:off x="9603360" y="-8640"/>
              <a:ext cx="2585880" cy="686412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Isosceles Triangle 23"/>
            <p:cNvSpPr/>
            <p:nvPr/>
          </p:nvSpPr>
          <p:spPr>
            <a:xfrm>
              <a:off x="8932320" y="3048120"/>
              <a:ext cx="3257280" cy="38073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Rectangle 27"/>
            <p:cNvSpPr/>
            <p:nvPr/>
          </p:nvSpPr>
          <p:spPr>
            <a:xfrm>
              <a:off x="9334440" y="-8640"/>
              <a:ext cx="2851920" cy="686412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Rectangle 28"/>
            <p:cNvSpPr/>
            <p:nvPr/>
          </p:nvSpPr>
          <p:spPr>
            <a:xfrm>
              <a:off x="10898640" y="-8640"/>
              <a:ext cx="1287720" cy="686412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Rectangle 29"/>
            <p:cNvSpPr/>
            <p:nvPr/>
          </p:nvSpPr>
          <p:spPr>
            <a:xfrm>
              <a:off x="10938960" y="-8640"/>
              <a:ext cx="1247400" cy="686412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Isosceles Triangle 27"/>
            <p:cNvSpPr/>
            <p:nvPr/>
          </p:nvSpPr>
          <p:spPr>
            <a:xfrm>
              <a:off x="10371600" y="3589920"/>
              <a:ext cx="1814760" cy="32655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Isosceles Triangle 18"/>
            <p:cNvSpPr/>
            <p:nvPr/>
          </p:nvSpPr>
          <p:spPr>
            <a:xfrm>
              <a:off x="0" y="4013280"/>
              <a:ext cx="446040" cy="284220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ftr" idx="31"/>
          </p:nvPr>
        </p:nvSpPr>
        <p:spPr>
          <a:xfrm>
            <a:off x="677160" y="6041520"/>
            <a:ext cx="6294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sldNum" idx="32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51CA742-23AF-435F-AA78-081936C74E08}" type="slidenum">
              <a: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 type="dt" idx="33"/>
          </p:nvPr>
        </p:nvSpPr>
        <p:spPr>
          <a:xfrm>
            <a:off x="7205040" y="6041520"/>
            <a:ext cx="9093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53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43"/>
          <p:cNvGrpSpPr/>
          <p:nvPr/>
        </p:nvGrpSpPr>
        <p:grpSpPr>
          <a:xfrm>
            <a:off x="0" y="-8640"/>
            <a:ext cx="12189600" cy="6866640"/>
            <a:chOff x="0" y="-8640"/>
            <a:chExt cx="12189600" cy="6866640"/>
          </a:xfrm>
        </p:grpSpPr>
        <p:sp>
          <p:nvSpPr>
            <p:cNvPr id="53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Rectangle 23"/>
            <p:cNvSpPr/>
            <p:nvPr/>
          </p:nvSpPr>
          <p:spPr>
            <a:xfrm>
              <a:off x="9181440" y="-8640"/>
              <a:ext cx="3004920" cy="686412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Rectangle 25"/>
            <p:cNvSpPr/>
            <p:nvPr/>
          </p:nvSpPr>
          <p:spPr>
            <a:xfrm>
              <a:off x="9603360" y="-8640"/>
              <a:ext cx="2585880" cy="686412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Isosceles Triangle 23"/>
            <p:cNvSpPr/>
            <p:nvPr/>
          </p:nvSpPr>
          <p:spPr>
            <a:xfrm>
              <a:off x="8932320" y="3048120"/>
              <a:ext cx="3257280" cy="38073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Rectangle 27"/>
            <p:cNvSpPr/>
            <p:nvPr/>
          </p:nvSpPr>
          <p:spPr>
            <a:xfrm>
              <a:off x="9334440" y="-8640"/>
              <a:ext cx="2851920" cy="686412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Rectangle 28"/>
            <p:cNvSpPr/>
            <p:nvPr/>
          </p:nvSpPr>
          <p:spPr>
            <a:xfrm>
              <a:off x="10898640" y="-8640"/>
              <a:ext cx="1287720" cy="686412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Rectangle 29"/>
            <p:cNvSpPr/>
            <p:nvPr/>
          </p:nvSpPr>
          <p:spPr>
            <a:xfrm>
              <a:off x="10938960" y="-8640"/>
              <a:ext cx="1247400" cy="686412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Isosceles Triangle 27"/>
            <p:cNvSpPr/>
            <p:nvPr/>
          </p:nvSpPr>
          <p:spPr>
            <a:xfrm>
              <a:off x="10371600" y="3589920"/>
              <a:ext cx="1814760" cy="32655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Isosceles Triangle 18"/>
            <p:cNvSpPr/>
            <p:nvPr/>
          </p:nvSpPr>
          <p:spPr>
            <a:xfrm>
              <a:off x="0" y="4013280"/>
              <a:ext cx="446040" cy="284220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ftr" idx="4"/>
          </p:nvPr>
        </p:nvSpPr>
        <p:spPr>
          <a:xfrm>
            <a:off x="677160" y="6041520"/>
            <a:ext cx="6294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sldNum" idx="5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1C12AA-F337-4340-A359-672215D814F2}" type="slidenum">
              <a: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6"/>
          </p:nvPr>
        </p:nvSpPr>
        <p:spPr>
          <a:xfrm>
            <a:off x="7205040" y="6041520"/>
            <a:ext cx="9093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43"/>
          <p:cNvGrpSpPr/>
          <p:nvPr/>
        </p:nvGrpSpPr>
        <p:grpSpPr>
          <a:xfrm>
            <a:off x="0" y="-8640"/>
            <a:ext cx="12189600" cy="6866640"/>
            <a:chOff x="0" y="-8640"/>
            <a:chExt cx="12189600" cy="6866640"/>
          </a:xfrm>
        </p:grpSpPr>
        <p:sp>
          <p:nvSpPr>
            <p:cNvPr id="105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Rectangle 23"/>
            <p:cNvSpPr/>
            <p:nvPr/>
          </p:nvSpPr>
          <p:spPr>
            <a:xfrm>
              <a:off x="9181440" y="-8640"/>
              <a:ext cx="3004920" cy="686412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Rectangle 25"/>
            <p:cNvSpPr/>
            <p:nvPr/>
          </p:nvSpPr>
          <p:spPr>
            <a:xfrm>
              <a:off x="9603360" y="-8640"/>
              <a:ext cx="2585880" cy="686412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Isosceles Triangle 23"/>
            <p:cNvSpPr/>
            <p:nvPr/>
          </p:nvSpPr>
          <p:spPr>
            <a:xfrm>
              <a:off x="8932320" y="3048120"/>
              <a:ext cx="3257280" cy="38073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Rectangle 27"/>
            <p:cNvSpPr/>
            <p:nvPr/>
          </p:nvSpPr>
          <p:spPr>
            <a:xfrm>
              <a:off x="9334440" y="-8640"/>
              <a:ext cx="2851920" cy="686412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Rectangle 28"/>
            <p:cNvSpPr/>
            <p:nvPr/>
          </p:nvSpPr>
          <p:spPr>
            <a:xfrm>
              <a:off x="10898640" y="-8640"/>
              <a:ext cx="1287720" cy="686412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Rectangle 29"/>
            <p:cNvSpPr/>
            <p:nvPr/>
          </p:nvSpPr>
          <p:spPr>
            <a:xfrm>
              <a:off x="10938960" y="-8640"/>
              <a:ext cx="1247400" cy="686412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Isosceles Triangle 27"/>
            <p:cNvSpPr/>
            <p:nvPr/>
          </p:nvSpPr>
          <p:spPr>
            <a:xfrm>
              <a:off x="10371600" y="3589920"/>
              <a:ext cx="1814760" cy="32655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Isosceles Triangle 18"/>
            <p:cNvSpPr/>
            <p:nvPr/>
          </p:nvSpPr>
          <p:spPr>
            <a:xfrm>
              <a:off x="0" y="4013280"/>
              <a:ext cx="446040" cy="284220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ftr" idx="7"/>
          </p:nvPr>
        </p:nvSpPr>
        <p:spPr>
          <a:xfrm>
            <a:off x="677160" y="6041520"/>
            <a:ext cx="6294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sldNum" idx="8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725710-55A8-461C-A1F2-BEE6A0B468AF}" type="slidenum">
              <a: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 idx="9"/>
          </p:nvPr>
        </p:nvSpPr>
        <p:spPr>
          <a:xfrm>
            <a:off x="7205040" y="6041520"/>
            <a:ext cx="9093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43"/>
          <p:cNvGrpSpPr/>
          <p:nvPr/>
        </p:nvGrpSpPr>
        <p:grpSpPr>
          <a:xfrm>
            <a:off x="0" y="-8640"/>
            <a:ext cx="12189600" cy="6866640"/>
            <a:chOff x="0" y="-8640"/>
            <a:chExt cx="12189600" cy="6866640"/>
          </a:xfrm>
        </p:grpSpPr>
        <p:sp>
          <p:nvSpPr>
            <p:cNvPr id="157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Rectangle 23"/>
            <p:cNvSpPr/>
            <p:nvPr/>
          </p:nvSpPr>
          <p:spPr>
            <a:xfrm>
              <a:off x="9181440" y="-8640"/>
              <a:ext cx="3004920" cy="686412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Rectangle 25"/>
            <p:cNvSpPr/>
            <p:nvPr/>
          </p:nvSpPr>
          <p:spPr>
            <a:xfrm>
              <a:off x="9603360" y="-8640"/>
              <a:ext cx="2585880" cy="686412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Isosceles Triangle 23"/>
            <p:cNvSpPr/>
            <p:nvPr/>
          </p:nvSpPr>
          <p:spPr>
            <a:xfrm>
              <a:off x="8932320" y="3048120"/>
              <a:ext cx="3257280" cy="38073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Rectangle 27"/>
            <p:cNvSpPr/>
            <p:nvPr/>
          </p:nvSpPr>
          <p:spPr>
            <a:xfrm>
              <a:off x="9334440" y="-8640"/>
              <a:ext cx="2851920" cy="686412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Rectangle 28"/>
            <p:cNvSpPr/>
            <p:nvPr/>
          </p:nvSpPr>
          <p:spPr>
            <a:xfrm>
              <a:off x="10898640" y="-8640"/>
              <a:ext cx="1287720" cy="686412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Rectangle 29"/>
            <p:cNvSpPr/>
            <p:nvPr/>
          </p:nvSpPr>
          <p:spPr>
            <a:xfrm>
              <a:off x="10938960" y="-8640"/>
              <a:ext cx="1247400" cy="686412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Isosceles Triangle 27"/>
            <p:cNvSpPr/>
            <p:nvPr/>
          </p:nvSpPr>
          <p:spPr>
            <a:xfrm>
              <a:off x="10371600" y="3589920"/>
              <a:ext cx="1814760" cy="32655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Isosceles Triangle 18"/>
            <p:cNvSpPr/>
            <p:nvPr/>
          </p:nvSpPr>
          <p:spPr>
            <a:xfrm>
              <a:off x="0" y="4013280"/>
              <a:ext cx="446040" cy="284220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0"/>
          </p:nvPr>
        </p:nvSpPr>
        <p:spPr>
          <a:xfrm>
            <a:off x="677160" y="6041520"/>
            <a:ext cx="6294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1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B95377-F965-48C8-A018-602043075B43}" type="slidenum">
              <a: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12"/>
          </p:nvPr>
        </p:nvSpPr>
        <p:spPr>
          <a:xfrm>
            <a:off x="7205040" y="6041520"/>
            <a:ext cx="9093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43"/>
          <p:cNvGrpSpPr/>
          <p:nvPr/>
        </p:nvGrpSpPr>
        <p:grpSpPr>
          <a:xfrm>
            <a:off x="0" y="-8640"/>
            <a:ext cx="12189600" cy="6866640"/>
            <a:chOff x="0" y="-8640"/>
            <a:chExt cx="12189600" cy="6866640"/>
          </a:xfrm>
        </p:grpSpPr>
        <p:sp>
          <p:nvSpPr>
            <p:cNvPr id="209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Rectangle 23"/>
            <p:cNvSpPr/>
            <p:nvPr/>
          </p:nvSpPr>
          <p:spPr>
            <a:xfrm>
              <a:off x="9181440" y="-8640"/>
              <a:ext cx="3004920" cy="686412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Rectangle 25"/>
            <p:cNvSpPr/>
            <p:nvPr/>
          </p:nvSpPr>
          <p:spPr>
            <a:xfrm>
              <a:off x="9603360" y="-8640"/>
              <a:ext cx="2585880" cy="686412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Isosceles Triangle 23"/>
            <p:cNvSpPr/>
            <p:nvPr/>
          </p:nvSpPr>
          <p:spPr>
            <a:xfrm>
              <a:off x="8932320" y="3048120"/>
              <a:ext cx="3257280" cy="38073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Rectangle 27"/>
            <p:cNvSpPr/>
            <p:nvPr/>
          </p:nvSpPr>
          <p:spPr>
            <a:xfrm>
              <a:off x="9334440" y="-8640"/>
              <a:ext cx="2851920" cy="686412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Rectangle 28"/>
            <p:cNvSpPr/>
            <p:nvPr/>
          </p:nvSpPr>
          <p:spPr>
            <a:xfrm>
              <a:off x="10898640" y="-8640"/>
              <a:ext cx="1287720" cy="686412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Rectangle 29"/>
            <p:cNvSpPr/>
            <p:nvPr/>
          </p:nvSpPr>
          <p:spPr>
            <a:xfrm>
              <a:off x="10938960" y="-8640"/>
              <a:ext cx="1247400" cy="686412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Isosceles Triangle 27"/>
            <p:cNvSpPr/>
            <p:nvPr/>
          </p:nvSpPr>
          <p:spPr>
            <a:xfrm>
              <a:off x="10371600" y="3589920"/>
              <a:ext cx="1814760" cy="32655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Isosceles Triangle 18"/>
            <p:cNvSpPr/>
            <p:nvPr/>
          </p:nvSpPr>
          <p:spPr>
            <a:xfrm>
              <a:off x="0" y="4013280"/>
              <a:ext cx="446040" cy="284220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ftr" idx="13"/>
          </p:nvPr>
        </p:nvSpPr>
        <p:spPr>
          <a:xfrm>
            <a:off x="677160" y="6041520"/>
            <a:ext cx="6294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14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3DCAE5-3D45-4843-8758-C44FC57CB8D6}" type="slidenum">
              <a: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dt" idx="15"/>
          </p:nvPr>
        </p:nvSpPr>
        <p:spPr>
          <a:xfrm>
            <a:off x="7205040" y="6041520"/>
            <a:ext cx="9093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roup 43"/>
          <p:cNvGrpSpPr/>
          <p:nvPr/>
        </p:nvGrpSpPr>
        <p:grpSpPr>
          <a:xfrm>
            <a:off x="0" y="-8640"/>
            <a:ext cx="12189600" cy="6866640"/>
            <a:chOff x="0" y="-8640"/>
            <a:chExt cx="12189600" cy="6866640"/>
          </a:xfrm>
        </p:grpSpPr>
        <p:sp>
          <p:nvSpPr>
            <p:cNvPr id="261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Rectangle 23"/>
            <p:cNvSpPr/>
            <p:nvPr/>
          </p:nvSpPr>
          <p:spPr>
            <a:xfrm>
              <a:off x="9181440" y="-8640"/>
              <a:ext cx="3004920" cy="686412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Rectangle 25"/>
            <p:cNvSpPr/>
            <p:nvPr/>
          </p:nvSpPr>
          <p:spPr>
            <a:xfrm>
              <a:off x="9603360" y="-8640"/>
              <a:ext cx="2585880" cy="686412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Isosceles Triangle 23"/>
            <p:cNvSpPr/>
            <p:nvPr/>
          </p:nvSpPr>
          <p:spPr>
            <a:xfrm>
              <a:off x="8932320" y="3048120"/>
              <a:ext cx="3257280" cy="38073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Rectangle 27"/>
            <p:cNvSpPr/>
            <p:nvPr/>
          </p:nvSpPr>
          <p:spPr>
            <a:xfrm>
              <a:off x="9334440" y="-8640"/>
              <a:ext cx="2851920" cy="686412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Rectangle 28"/>
            <p:cNvSpPr/>
            <p:nvPr/>
          </p:nvSpPr>
          <p:spPr>
            <a:xfrm>
              <a:off x="10898640" y="-8640"/>
              <a:ext cx="1287720" cy="686412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Rectangle 29"/>
            <p:cNvSpPr/>
            <p:nvPr/>
          </p:nvSpPr>
          <p:spPr>
            <a:xfrm>
              <a:off x="10938960" y="-8640"/>
              <a:ext cx="1247400" cy="686412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Isosceles Triangle 27"/>
            <p:cNvSpPr/>
            <p:nvPr/>
          </p:nvSpPr>
          <p:spPr>
            <a:xfrm>
              <a:off x="10371600" y="3589920"/>
              <a:ext cx="1814760" cy="32655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Isosceles Triangle 18"/>
            <p:cNvSpPr/>
            <p:nvPr/>
          </p:nvSpPr>
          <p:spPr>
            <a:xfrm>
              <a:off x="0" y="4013280"/>
              <a:ext cx="446040" cy="284220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ftr" idx="16"/>
          </p:nvPr>
        </p:nvSpPr>
        <p:spPr>
          <a:xfrm>
            <a:off x="677160" y="6041520"/>
            <a:ext cx="6294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17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9D6826-9DED-4CCA-A422-C5B728465919}" type="slidenum">
              <a: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dt" idx="18"/>
          </p:nvPr>
        </p:nvSpPr>
        <p:spPr>
          <a:xfrm>
            <a:off x="7205040" y="6041520"/>
            <a:ext cx="9093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 43"/>
          <p:cNvGrpSpPr/>
          <p:nvPr/>
        </p:nvGrpSpPr>
        <p:grpSpPr>
          <a:xfrm>
            <a:off x="0" y="-8640"/>
            <a:ext cx="12189600" cy="6866640"/>
            <a:chOff x="0" y="-8640"/>
            <a:chExt cx="12189600" cy="6866640"/>
          </a:xfrm>
        </p:grpSpPr>
        <p:sp>
          <p:nvSpPr>
            <p:cNvPr id="313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Rectangle 23"/>
            <p:cNvSpPr/>
            <p:nvPr/>
          </p:nvSpPr>
          <p:spPr>
            <a:xfrm>
              <a:off x="9181440" y="-8640"/>
              <a:ext cx="3004920" cy="686412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Rectangle 25"/>
            <p:cNvSpPr/>
            <p:nvPr/>
          </p:nvSpPr>
          <p:spPr>
            <a:xfrm>
              <a:off x="9603360" y="-8640"/>
              <a:ext cx="2585880" cy="686412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Isosceles Triangle 23"/>
            <p:cNvSpPr/>
            <p:nvPr/>
          </p:nvSpPr>
          <p:spPr>
            <a:xfrm>
              <a:off x="8932320" y="3048120"/>
              <a:ext cx="3257280" cy="38073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Rectangle 27"/>
            <p:cNvSpPr/>
            <p:nvPr/>
          </p:nvSpPr>
          <p:spPr>
            <a:xfrm>
              <a:off x="9334440" y="-8640"/>
              <a:ext cx="2851920" cy="686412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Rectangle 28"/>
            <p:cNvSpPr/>
            <p:nvPr/>
          </p:nvSpPr>
          <p:spPr>
            <a:xfrm>
              <a:off x="10898640" y="-8640"/>
              <a:ext cx="1287720" cy="686412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Rectangle 29"/>
            <p:cNvSpPr/>
            <p:nvPr/>
          </p:nvSpPr>
          <p:spPr>
            <a:xfrm>
              <a:off x="10938960" y="-8640"/>
              <a:ext cx="1247400" cy="686412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Isosceles Triangle 27"/>
            <p:cNvSpPr/>
            <p:nvPr/>
          </p:nvSpPr>
          <p:spPr>
            <a:xfrm>
              <a:off x="10371600" y="3589920"/>
              <a:ext cx="1814760" cy="32655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Isosceles Triangle 18"/>
            <p:cNvSpPr/>
            <p:nvPr/>
          </p:nvSpPr>
          <p:spPr>
            <a:xfrm>
              <a:off x="0" y="4013280"/>
              <a:ext cx="446040" cy="284220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ftr" idx="19"/>
          </p:nvPr>
        </p:nvSpPr>
        <p:spPr>
          <a:xfrm>
            <a:off x="677160" y="6041520"/>
            <a:ext cx="6294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sldNum" idx="20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91FAD4-0F7F-4ABB-AFA6-F90F590E40B4}" type="slidenum">
              <a: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dt" idx="21"/>
          </p:nvPr>
        </p:nvSpPr>
        <p:spPr>
          <a:xfrm>
            <a:off x="7205040" y="6041520"/>
            <a:ext cx="9093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43"/>
          <p:cNvGrpSpPr/>
          <p:nvPr/>
        </p:nvGrpSpPr>
        <p:grpSpPr>
          <a:xfrm>
            <a:off x="0" y="-8640"/>
            <a:ext cx="12189600" cy="6866640"/>
            <a:chOff x="0" y="-8640"/>
            <a:chExt cx="12189600" cy="6866640"/>
          </a:xfrm>
        </p:grpSpPr>
        <p:sp>
          <p:nvSpPr>
            <p:cNvPr id="365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Rectangle 23"/>
            <p:cNvSpPr/>
            <p:nvPr/>
          </p:nvSpPr>
          <p:spPr>
            <a:xfrm>
              <a:off x="9181440" y="-8640"/>
              <a:ext cx="3004920" cy="686412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Rectangle 25"/>
            <p:cNvSpPr/>
            <p:nvPr/>
          </p:nvSpPr>
          <p:spPr>
            <a:xfrm>
              <a:off x="9603360" y="-8640"/>
              <a:ext cx="2585880" cy="686412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Isosceles Triangle 23"/>
            <p:cNvSpPr/>
            <p:nvPr/>
          </p:nvSpPr>
          <p:spPr>
            <a:xfrm>
              <a:off x="8932320" y="3048120"/>
              <a:ext cx="3257280" cy="38073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Rectangle 27"/>
            <p:cNvSpPr/>
            <p:nvPr/>
          </p:nvSpPr>
          <p:spPr>
            <a:xfrm>
              <a:off x="9334440" y="-8640"/>
              <a:ext cx="2851920" cy="686412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Rectangle 28"/>
            <p:cNvSpPr/>
            <p:nvPr/>
          </p:nvSpPr>
          <p:spPr>
            <a:xfrm>
              <a:off x="10898640" y="-8640"/>
              <a:ext cx="1287720" cy="686412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Rectangle 29"/>
            <p:cNvSpPr/>
            <p:nvPr/>
          </p:nvSpPr>
          <p:spPr>
            <a:xfrm>
              <a:off x="10938960" y="-8640"/>
              <a:ext cx="1247400" cy="686412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Isosceles Triangle 27"/>
            <p:cNvSpPr/>
            <p:nvPr/>
          </p:nvSpPr>
          <p:spPr>
            <a:xfrm>
              <a:off x="10371600" y="3589920"/>
              <a:ext cx="1814760" cy="32655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Isosceles Triangle 18"/>
            <p:cNvSpPr/>
            <p:nvPr/>
          </p:nvSpPr>
          <p:spPr>
            <a:xfrm>
              <a:off x="0" y="4013280"/>
              <a:ext cx="446040" cy="284220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ftr" idx="22"/>
          </p:nvPr>
        </p:nvSpPr>
        <p:spPr>
          <a:xfrm>
            <a:off x="677160" y="6041520"/>
            <a:ext cx="6294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sldNum" idx="23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1AB1F4-34D2-4738-B545-14F3C838BA38}" type="slidenum">
              <a: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dt" idx="24"/>
          </p:nvPr>
        </p:nvSpPr>
        <p:spPr>
          <a:xfrm>
            <a:off x="7205040" y="6041520"/>
            <a:ext cx="9093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roup 43"/>
          <p:cNvGrpSpPr/>
          <p:nvPr/>
        </p:nvGrpSpPr>
        <p:grpSpPr>
          <a:xfrm>
            <a:off x="0" y="-8640"/>
            <a:ext cx="12189600" cy="6866640"/>
            <a:chOff x="0" y="-8640"/>
            <a:chExt cx="12189600" cy="6866640"/>
          </a:xfrm>
        </p:grpSpPr>
        <p:sp>
          <p:nvSpPr>
            <p:cNvPr id="417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Rectangle 23"/>
            <p:cNvSpPr/>
            <p:nvPr/>
          </p:nvSpPr>
          <p:spPr>
            <a:xfrm>
              <a:off x="9181440" y="-8640"/>
              <a:ext cx="3004920" cy="686412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Rectangle 25"/>
            <p:cNvSpPr/>
            <p:nvPr/>
          </p:nvSpPr>
          <p:spPr>
            <a:xfrm>
              <a:off x="9603360" y="-8640"/>
              <a:ext cx="2585880" cy="686412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Isosceles Triangle 23"/>
            <p:cNvSpPr/>
            <p:nvPr/>
          </p:nvSpPr>
          <p:spPr>
            <a:xfrm>
              <a:off x="8932320" y="3048120"/>
              <a:ext cx="3257280" cy="38073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Rectangle 27"/>
            <p:cNvSpPr/>
            <p:nvPr/>
          </p:nvSpPr>
          <p:spPr>
            <a:xfrm>
              <a:off x="9334440" y="-8640"/>
              <a:ext cx="2851920" cy="686412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Rectangle 28"/>
            <p:cNvSpPr/>
            <p:nvPr/>
          </p:nvSpPr>
          <p:spPr>
            <a:xfrm>
              <a:off x="10898640" y="-8640"/>
              <a:ext cx="1287720" cy="686412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Rectangle 29"/>
            <p:cNvSpPr/>
            <p:nvPr/>
          </p:nvSpPr>
          <p:spPr>
            <a:xfrm>
              <a:off x="10938960" y="-8640"/>
              <a:ext cx="1247400" cy="686412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Isosceles Triangle 27"/>
            <p:cNvSpPr/>
            <p:nvPr/>
          </p:nvSpPr>
          <p:spPr>
            <a:xfrm>
              <a:off x="10371600" y="3589920"/>
              <a:ext cx="1814760" cy="326556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Isosceles Triangle 18"/>
            <p:cNvSpPr/>
            <p:nvPr/>
          </p:nvSpPr>
          <p:spPr>
            <a:xfrm>
              <a:off x="0" y="4013280"/>
              <a:ext cx="446040" cy="284220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7" name="PlaceHolder 1"/>
          <p:cNvSpPr>
            <a:spLocks noGrp="1"/>
          </p:cNvSpPr>
          <p:nvPr>
            <p:ph type="ftr" idx="25"/>
          </p:nvPr>
        </p:nvSpPr>
        <p:spPr>
          <a:xfrm>
            <a:off x="677160" y="6041520"/>
            <a:ext cx="6294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sldNum" idx="26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690482-9559-4DC9-AF04-1F2E202615BA}" type="slidenum">
              <a:rPr b="0" lang="en-US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dt" idx="27"/>
          </p:nvPr>
        </p:nvSpPr>
        <p:spPr>
          <a:xfrm>
            <a:off x="7205040" y="6041520"/>
            <a:ext cx="9093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5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5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65.xml"/><Relationship Id="rId9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6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slideLayout" Target="../slideLayouts/slideLayout6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slideLayout" Target="../slideLayouts/slideLayout7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8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2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8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6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6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6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8.wmf"/><Relationship Id="rId2" Type="http://schemas.openxmlformats.org/officeDocument/2006/relationships/slideLayout" Target="../slideLayouts/slideLayout6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6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/>
          </p:nvPr>
        </p:nvSpPr>
        <p:spPr>
          <a:xfrm>
            <a:off x="1506960" y="4049640"/>
            <a:ext cx="7765560" cy="173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4bacc6"/>
                </a:solidFill>
                <a:latin typeface="Arial"/>
                <a:ea typeface="DejaVu Sans"/>
              </a:rPr>
              <a:t>Elie Bordron</a:t>
            </a:r>
            <a:endParaRPr b="0" lang="en-GB" sz="1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4bacc6"/>
                </a:solidFill>
                <a:latin typeface="Arial"/>
                <a:ea typeface="DejaVu Sans"/>
              </a:rPr>
              <a:t>Stage au sein du département de Biopathologie, unité de pathologie moléculaire </a:t>
            </a:r>
            <a:endParaRPr b="0" lang="en-GB" sz="1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4bacc6"/>
                </a:solidFill>
                <a:latin typeface="Arial"/>
                <a:ea typeface="DejaVu Sans"/>
              </a:rPr>
              <a:t>Co-encadrement par:</a:t>
            </a:r>
            <a:endParaRPr b="0" lang="en-GB" sz="1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4bacc6"/>
                </a:solidFill>
                <a:latin typeface="Arial"/>
                <a:ea typeface="DejaVu Sans"/>
              </a:rPr>
              <a:t>Élodie Darbo, PhD, Ingénieure de recherche</a:t>
            </a:r>
            <a:endParaRPr b="0" lang="en-GB" sz="1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4bacc6"/>
                </a:solidFill>
                <a:latin typeface="Arial"/>
                <a:ea typeface="DejaVu Sans"/>
              </a:rPr>
              <a:t>Claire Larmonier, PhD, Ingénieure biologiste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title"/>
          </p:nvPr>
        </p:nvSpPr>
        <p:spPr>
          <a:xfrm>
            <a:off x="1506960" y="2404440"/>
            <a:ext cx="7765560" cy="16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500" spc="-1" strike="noStrike">
                <a:solidFill>
                  <a:srgbClr val="215968"/>
                </a:solidFill>
                <a:latin typeface="Trebuchet MS"/>
                <a:ea typeface="DejaVu Sans"/>
              </a:rPr>
              <a:t> </a:t>
            </a:r>
            <a:r>
              <a:rPr b="0" lang="fr-FR" sz="3500" spc="-1" strike="noStrike">
                <a:solidFill>
                  <a:srgbClr val="215968"/>
                </a:solidFill>
                <a:latin typeface="Trebuchet MS"/>
                <a:ea typeface="DejaVu Sans"/>
              </a:rPr>
              <a:t>Transposition de l’index génomique de la méthodologie Agilent/SurePrint G3 vers Affymetrix/Oncoscan CNV : comparaison d’outils bioinformatiques</a:t>
            </a:r>
            <a:endParaRPr b="0" lang="en-GB" sz="3500" spc="-1" strike="noStrike">
              <a:latin typeface="Arial"/>
            </a:endParaRPr>
          </a:p>
        </p:txBody>
      </p:sp>
      <p:pic>
        <p:nvPicPr>
          <p:cNvPr id="580" name="Image 1" descr=""/>
          <p:cNvPicPr/>
          <p:nvPr/>
        </p:nvPicPr>
        <p:blipFill>
          <a:blip r:embed="rId1"/>
          <a:stretch/>
        </p:blipFill>
        <p:spPr>
          <a:xfrm>
            <a:off x="1713600" y="0"/>
            <a:ext cx="1086120" cy="1086120"/>
          </a:xfrm>
          <a:prstGeom prst="rect">
            <a:avLst/>
          </a:prstGeom>
          <a:ln w="0">
            <a:noFill/>
          </a:ln>
        </p:spPr>
      </p:pic>
      <p:pic>
        <p:nvPicPr>
          <p:cNvPr id="581" name="Image 2" descr=""/>
          <p:cNvPicPr/>
          <p:nvPr/>
        </p:nvPicPr>
        <p:blipFill>
          <a:blip r:embed="rId2"/>
          <a:stretch/>
        </p:blipFill>
        <p:spPr>
          <a:xfrm>
            <a:off x="215640" y="250560"/>
            <a:ext cx="1428120" cy="418320"/>
          </a:xfrm>
          <a:prstGeom prst="rect">
            <a:avLst/>
          </a:prstGeom>
          <a:ln w="0">
            <a:noFill/>
          </a:ln>
        </p:spPr>
      </p:pic>
      <p:sp>
        <p:nvSpPr>
          <p:cNvPr id="582" name="PlaceHolder 3"/>
          <p:cNvSpPr>
            <a:spLocks noGrp="1"/>
          </p:cNvSpPr>
          <p:nvPr>
            <p:ph/>
          </p:nvPr>
        </p:nvSpPr>
        <p:spPr>
          <a:xfrm>
            <a:off x="10762560" y="6451200"/>
            <a:ext cx="128268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215968"/>
                </a:solidFill>
                <a:latin typeface="Arial"/>
                <a:ea typeface="DejaVu Sans"/>
              </a:rPr>
              <a:t>16/06/2022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83" name="" descr=""/>
          <p:cNvPicPr/>
          <p:nvPr/>
        </p:nvPicPr>
        <p:blipFill>
          <a:blip r:embed="rId3"/>
          <a:srcRect l="0" t="0" r="45890" b="0"/>
          <a:stretch/>
        </p:blipFill>
        <p:spPr>
          <a:xfrm>
            <a:off x="3060000" y="0"/>
            <a:ext cx="1492560" cy="9640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4ED46C-AB61-473E-B4C2-81C74BDE8203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941076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Introduction - Calcul de l’Index Génomique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pic>
        <p:nvPicPr>
          <p:cNvPr id="680" name="Image 9" descr=""/>
          <p:cNvPicPr/>
          <p:nvPr/>
        </p:nvPicPr>
        <p:blipFill>
          <a:blip r:embed="rId1"/>
          <a:srcRect l="0" t="7808" r="0" b="62902"/>
          <a:stretch/>
        </p:blipFill>
        <p:spPr>
          <a:xfrm>
            <a:off x="503640" y="4396680"/>
            <a:ext cx="11265480" cy="2008800"/>
          </a:xfrm>
          <a:prstGeom prst="rect">
            <a:avLst/>
          </a:prstGeom>
          <a:ln w="0">
            <a:noFill/>
          </a:ln>
        </p:spPr>
      </p:pic>
      <p:sp>
        <p:nvSpPr>
          <p:cNvPr id="681" name=""/>
          <p:cNvSpPr/>
          <p:nvPr/>
        </p:nvSpPr>
        <p:spPr>
          <a:xfrm>
            <a:off x="540000" y="5400000"/>
            <a:ext cx="900000" cy="885240"/>
          </a:xfrm>
          <a:prstGeom prst="ellipse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"/>
          <p:cNvSpPr/>
          <p:nvPr/>
        </p:nvSpPr>
        <p:spPr>
          <a:xfrm>
            <a:off x="2520000" y="5414760"/>
            <a:ext cx="900000" cy="885240"/>
          </a:xfrm>
          <a:prstGeom prst="ellipse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"/>
          <p:cNvSpPr/>
          <p:nvPr/>
        </p:nvSpPr>
        <p:spPr>
          <a:xfrm>
            <a:off x="8649720" y="5509800"/>
            <a:ext cx="720000" cy="705240"/>
          </a:xfrm>
          <a:prstGeom prst="ellipse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"/>
          <p:cNvSpPr/>
          <p:nvPr/>
        </p:nvSpPr>
        <p:spPr>
          <a:xfrm>
            <a:off x="3695040" y="4600440"/>
            <a:ext cx="900000" cy="885240"/>
          </a:xfrm>
          <a:prstGeom prst="ellipse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"/>
          <p:cNvSpPr/>
          <p:nvPr/>
        </p:nvSpPr>
        <p:spPr>
          <a:xfrm>
            <a:off x="8297640" y="5319360"/>
            <a:ext cx="720000" cy="705240"/>
          </a:xfrm>
          <a:prstGeom prst="ellipse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"/>
          <p:cNvSpPr/>
          <p:nvPr/>
        </p:nvSpPr>
        <p:spPr>
          <a:xfrm>
            <a:off x="10378080" y="5465520"/>
            <a:ext cx="720000" cy="705240"/>
          </a:xfrm>
          <a:prstGeom prst="ellipse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"/>
          <p:cNvSpPr/>
          <p:nvPr/>
        </p:nvSpPr>
        <p:spPr>
          <a:xfrm>
            <a:off x="9180000" y="5414760"/>
            <a:ext cx="720000" cy="705240"/>
          </a:xfrm>
          <a:prstGeom prst="ellipse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ZoneTexte 12"/>
          <p:cNvSpPr/>
          <p:nvPr/>
        </p:nvSpPr>
        <p:spPr>
          <a:xfrm>
            <a:off x="4680000" y="4797360"/>
            <a:ext cx="54000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31859c"/>
                </a:solidFill>
                <a:latin typeface="Arial"/>
                <a:ea typeface="DejaVu Sans"/>
              </a:rPr>
              <a:t>Gain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89" name="ZoneTexte 37"/>
          <p:cNvSpPr/>
          <p:nvPr/>
        </p:nvSpPr>
        <p:spPr>
          <a:xfrm>
            <a:off x="1762200" y="5859720"/>
            <a:ext cx="57780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31859c"/>
                </a:solidFill>
                <a:latin typeface="Arial"/>
                <a:ea typeface="DejaVu Sans"/>
              </a:rPr>
              <a:t>Pertes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90" name="ZoneTexte 39"/>
          <p:cNvSpPr/>
          <p:nvPr/>
        </p:nvSpPr>
        <p:spPr>
          <a:xfrm>
            <a:off x="9828000" y="6012000"/>
            <a:ext cx="57780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31859c"/>
                </a:solidFill>
                <a:latin typeface="Arial"/>
                <a:ea typeface="DejaVu Sans"/>
              </a:rPr>
              <a:t>Pertes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91" name="PlaceHolder 9"/>
          <p:cNvSpPr/>
          <p:nvPr/>
        </p:nvSpPr>
        <p:spPr>
          <a:xfrm>
            <a:off x="6300000" y="1211400"/>
            <a:ext cx="4680000" cy="22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L’index génomique est une mesure du niveau d’</a:t>
            </a:r>
            <a:r>
              <a:rPr b="0" lang="fr-FR" sz="2200" spc="-1" strike="noStrike">
                <a:solidFill>
                  <a:srgbClr val="3465a4"/>
                </a:solidFill>
                <a:latin typeface="Arial"/>
                <a:ea typeface="DejaVu Sans"/>
              </a:rPr>
              <a:t>altération</a:t>
            </a:r>
            <a:r>
              <a:rPr b="0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 du génome</a:t>
            </a:r>
            <a:endParaRPr b="0" lang="en-GB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Ce score est défini sur la technologie Agilent/ SurePrint G3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692" name=""/>
          <p:cNvSpPr txBox="1"/>
          <p:nvPr/>
        </p:nvSpPr>
        <p:spPr>
          <a:xfrm>
            <a:off x="923040" y="1440000"/>
            <a:ext cx="4836960" cy="174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GI = (nombre d’altérations)² / (nombre de chromosomes altérés)</a:t>
            </a:r>
            <a:endParaRPr b="0" lang="en-GB" sz="2200" spc="-1" strike="noStrike">
              <a:latin typeface="Arial"/>
            </a:endParaRPr>
          </a:p>
          <a:p>
            <a:r>
              <a:rPr b="0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GI = 7² / 7</a:t>
            </a:r>
            <a:endParaRPr b="0" lang="en-GB" sz="2200" spc="-1" strike="noStrike">
              <a:latin typeface="Arial"/>
            </a:endParaRPr>
          </a:p>
          <a:p>
            <a:r>
              <a:rPr b="0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GI = 7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8CABAEF-1556-44A7-A4B3-DB699BD2841E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0"/>
          <p:cNvSpPr/>
          <p:nvPr/>
        </p:nvSpPr>
        <p:spPr>
          <a:xfrm>
            <a:off x="669240" y="1336320"/>
            <a:ext cx="5921280" cy="49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215968"/>
                </a:solidFill>
                <a:latin typeface="Trebuchet MS"/>
                <a:ea typeface="DejaVu Sans"/>
              </a:rPr>
              <a:t>GIST : Tumeur stromale gastro-intestinale</a:t>
            </a:r>
            <a:endParaRPr b="0" lang="en-GB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215968"/>
                </a:solidFill>
                <a:latin typeface="Trebuchet MS"/>
                <a:ea typeface="DejaVu Sans"/>
              </a:rPr>
              <a:t>L’Index Génomique, défini sur la technologie Agilent, a un intérêt dans le pronostic de l’évolution des GISTs</a:t>
            </a:r>
            <a:endParaRPr b="0" lang="en-GB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215968"/>
                </a:solidFill>
                <a:latin typeface="Trebuchet MS"/>
                <a:ea typeface="DejaVu Sans"/>
              </a:rPr>
              <a:t>La technologie Affymetrix/Oncoscan CNV est plus résolutive qu’ Agilent</a:t>
            </a:r>
            <a:endParaRPr b="0" lang="en-GB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00" spc="-1" strike="noStrike">
                <a:solidFill>
                  <a:srgbClr val="215968"/>
                </a:solidFill>
                <a:latin typeface="Arial"/>
                <a:ea typeface="DejaVu Sans"/>
              </a:rPr>
              <a:t>Peut-on </a:t>
            </a:r>
            <a:r>
              <a:rPr b="0" lang="fr-FR" sz="2400" spc="-1" strike="noStrike">
                <a:solidFill>
                  <a:srgbClr val="215968"/>
                </a:solidFill>
                <a:latin typeface="Trebuchet MS"/>
                <a:ea typeface="DejaVu Sans"/>
              </a:rPr>
              <a:t>transposer l’Index Génomique de la méthodologie Agilent vers Oncoscan?</a:t>
            </a:r>
            <a:endParaRPr b="0" lang="en-GB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215968"/>
                </a:solidFill>
                <a:latin typeface="Trebuchet MS"/>
                <a:ea typeface="DejaVu Sans"/>
              </a:rPr>
              <a:t>Des outils bioinformatiques peuvent traiter les données OncoScan </a:t>
            </a:r>
            <a:endParaRPr b="0" lang="en-GB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215968"/>
                </a:solidFill>
                <a:latin typeface="Trebuchet MS"/>
                <a:ea typeface="DejaVu Sans"/>
              </a:rPr>
              <a:t>Comparaison de ces outils sur des GISTs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Problématique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grpSp>
        <p:nvGrpSpPr>
          <p:cNvPr id="695" name="Groupe 2"/>
          <p:cNvGrpSpPr/>
          <p:nvPr/>
        </p:nvGrpSpPr>
        <p:grpSpPr>
          <a:xfrm>
            <a:off x="6745320" y="1204560"/>
            <a:ext cx="5334120" cy="4905360"/>
            <a:chOff x="6745320" y="1204560"/>
            <a:chExt cx="5334120" cy="4905360"/>
          </a:xfrm>
        </p:grpSpPr>
        <p:pic>
          <p:nvPicPr>
            <p:cNvPr id="696" name="Image 36" descr=""/>
            <p:cNvPicPr/>
            <p:nvPr/>
          </p:nvPicPr>
          <p:blipFill>
            <a:blip r:embed="rId1"/>
            <a:stretch/>
          </p:blipFill>
          <p:spPr>
            <a:xfrm>
              <a:off x="6745320" y="1204560"/>
              <a:ext cx="5334120" cy="490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97" name="Rectangle 3"/>
            <p:cNvSpPr/>
            <p:nvPr/>
          </p:nvSpPr>
          <p:spPr>
            <a:xfrm rot="5400000">
              <a:off x="6671880" y="1283040"/>
              <a:ext cx="711720" cy="56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98" name="Rectangle 11"/>
          <p:cNvSpPr/>
          <p:nvPr/>
        </p:nvSpPr>
        <p:spPr>
          <a:xfrm>
            <a:off x="7658280" y="1859400"/>
            <a:ext cx="1310040" cy="22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ZoneTexte 40"/>
          <p:cNvSpPr/>
          <p:nvPr/>
        </p:nvSpPr>
        <p:spPr>
          <a:xfrm>
            <a:off x="8080200" y="6324480"/>
            <a:ext cx="55998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CROCE, 2018, </a:t>
            </a: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Modern Pathology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ADE7A0F-BC1B-41F7-B7B9-6C3EBF62E0AB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225720" y="18000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Aperçu des outils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graphicFrame>
        <p:nvGraphicFramePr>
          <p:cNvPr id="701" name="Tableau 2"/>
          <p:cNvGraphicFramePr/>
          <p:nvPr/>
        </p:nvGraphicFramePr>
        <p:xfrm>
          <a:off x="848880" y="1145880"/>
          <a:ext cx="10230840" cy="3499560"/>
        </p:xfrm>
        <a:graphic>
          <a:graphicData uri="http://schemas.openxmlformats.org/drawingml/2006/table">
            <a:tbl>
              <a:tblPr/>
              <a:tblGrid>
                <a:gridCol w="1278720"/>
                <a:gridCol w="1278720"/>
                <a:gridCol w="1768680"/>
                <a:gridCol w="1590840"/>
                <a:gridCol w="1581120"/>
                <a:gridCol w="961920"/>
                <a:gridCol w="1171440"/>
                <a:gridCol w="1238400"/>
              </a:tblGrid>
              <a:tr h="678240"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outil</a:t>
                      </a:r>
                      <a:endParaRPr b="0" lang="en-GB" sz="20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input</a:t>
                      </a:r>
                      <a:endParaRPr b="0" lang="en-GB" sz="20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Pré-traitement</a:t>
                      </a:r>
                      <a:endParaRPr b="0" lang="en-GB" sz="20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normalisation</a:t>
                      </a:r>
                      <a:endParaRPr b="0" lang="en-GB" sz="20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segmentation</a:t>
                      </a:r>
                      <a:endParaRPr b="0" lang="en-GB" sz="20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calling</a:t>
                      </a:r>
                      <a:endParaRPr b="0" lang="en-GB" sz="20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altérations</a:t>
                      </a:r>
                      <a:endParaRPr b="0" lang="en-GB" sz="20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autre</a:t>
                      </a:r>
                      <a:endParaRPr b="0" lang="en-GB" sz="20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678240"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oncoscanR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segments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oui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non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non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non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bras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scores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78240"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rCGH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sondes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oui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oui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CBS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oui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segments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GUI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678240"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CGHcall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sondes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oui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deux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CBS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Modèle de mélange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segments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non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786600"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ASCAT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sondes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non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non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ASPCF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ASCAT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segments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estimation ploïdie et cellularité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sp>
        <p:nvSpPr>
          <p:cNvPr id="702" name="PlaceHolder 2"/>
          <p:cNvSpPr/>
          <p:nvPr/>
        </p:nvSpPr>
        <p:spPr>
          <a:xfrm>
            <a:off x="539280" y="5306760"/>
            <a:ext cx="10807920" cy="113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2500" spc="-1" strike="noStrike">
                <a:solidFill>
                  <a:srgbClr val="215968"/>
                </a:solidFill>
                <a:latin typeface="Arial"/>
                <a:ea typeface="DejaVu Sans"/>
              </a:rPr>
              <a:t>Les quatre outils déterminent les altérations, mais pas de la même manière. La comparaison va montrer ce que cela implique.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703" name="PlaceHolder 2"/>
          <p:cNvSpPr/>
          <p:nvPr/>
        </p:nvSpPr>
        <p:spPr>
          <a:xfrm>
            <a:off x="360000" y="4447440"/>
            <a:ext cx="7584120" cy="113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6FA9D21-FE79-40A6-B46B-9249AF2B2691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Pipeline typique: segmentation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sp>
        <p:nvSpPr>
          <p:cNvPr id="705" name="Connecteur droit avec flèche 28"/>
          <p:cNvSpPr/>
          <p:nvPr/>
        </p:nvSpPr>
        <p:spPr>
          <a:xfrm>
            <a:off x="5662800" y="3799800"/>
            <a:ext cx="639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706" name="Image 4" descr=""/>
          <p:cNvPicPr/>
          <p:nvPr/>
        </p:nvPicPr>
        <p:blipFill>
          <a:blip r:embed="rId1"/>
          <a:stretch/>
        </p:blipFill>
        <p:spPr>
          <a:xfrm>
            <a:off x="846360" y="1734840"/>
            <a:ext cx="4677480" cy="4677480"/>
          </a:xfrm>
          <a:prstGeom prst="rect">
            <a:avLst/>
          </a:prstGeom>
          <a:ln w="0">
            <a:noFill/>
          </a:ln>
        </p:spPr>
      </p:pic>
      <p:pic>
        <p:nvPicPr>
          <p:cNvPr id="707" name="Image 5" descr=""/>
          <p:cNvPicPr/>
          <p:nvPr/>
        </p:nvPicPr>
        <p:blipFill>
          <a:blip r:embed="rId2"/>
          <a:stretch/>
        </p:blipFill>
        <p:spPr>
          <a:xfrm>
            <a:off x="6446160" y="1734840"/>
            <a:ext cx="4677480" cy="4677480"/>
          </a:xfrm>
          <a:prstGeom prst="rect">
            <a:avLst/>
          </a:prstGeom>
          <a:ln w="0">
            <a:noFill/>
          </a:ln>
        </p:spPr>
      </p:pic>
      <p:sp>
        <p:nvSpPr>
          <p:cNvPr id="708" name="PlaceHolder 2"/>
          <p:cNvSpPr>
            <a:spLocks noGrp="1"/>
          </p:cNvSpPr>
          <p:nvPr>
            <p:ph type="sldNum" idx="37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BDB439-8CD3-4168-BC96-C56F6E098C4E}" type="slidenum">
              <a:rPr b="0" lang="fr-FR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797076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Pipeline typique :Calling ou estimation du nombre de copies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pic>
        <p:nvPicPr>
          <p:cNvPr id="710" name="Image 1" descr=""/>
          <p:cNvPicPr/>
          <p:nvPr/>
        </p:nvPicPr>
        <p:blipFill>
          <a:blip r:embed="rId1"/>
          <a:stretch/>
        </p:blipFill>
        <p:spPr>
          <a:xfrm>
            <a:off x="6840000" y="1621080"/>
            <a:ext cx="4677840" cy="4677840"/>
          </a:xfrm>
          <a:prstGeom prst="rect">
            <a:avLst/>
          </a:prstGeom>
          <a:ln w="0">
            <a:noFill/>
          </a:ln>
        </p:spPr>
      </p:pic>
      <p:pic>
        <p:nvPicPr>
          <p:cNvPr id="711" name="Image 2" descr=""/>
          <p:cNvPicPr/>
          <p:nvPr/>
        </p:nvPicPr>
        <p:blipFill>
          <a:blip r:embed="rId2"/>
          <a:stretch/>
        </p:blipFill>
        <p:spPr>
          <a:xfrm>
            <a:off x="540000" y="1621080"/>
            <a:ext cx="4677840" cy="4677840"/>
          </a:xfrm>
          <a:prstGeom prst="rect">
            <a:avLst/>
          </a:prstGeom>
          <a:ln w="0">
            <a:noFill/>
          </a:ln>
        </p:spPr>
      </p:pic>
      <p:sp>
        <p:nvSpPr>
          <p:cNvPr id="712" name="Connecteur droit 441"/>
          <p:cNvSpPr/>
          <p:nvPr/>
        </p:nvSpPr>
        <p:spPr>
          <a:xfrm>
            <a:off x="5400000" y="3961080"/>
            <a:ext cx="1080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PlaceHolder 2"/>
          <p:cNvSpPr>
            <a:spLocks noGrp="1"/>
          </p:cNvSpPr>
          <p:nvPr>
            <p:ph type="sldNum" idx="38"/>
          </p:nvPr>
        </p:nvSpPr>
        <p:spPr>
          <a:xfrm>
            <a:off x="8590680" y="6041520"/>
            <a:ext cx="680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900" spc="-1" strike="noStrike">
                <a:solidFill>
                  <a:srgbClr val="5fcbef"/>
                </a:solidFill>
                <a:latin typeface="Trebuchet MS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7705C6-42B1-46CC-AD85-A653ED4940CC}" type="slidenum">
              <a:rPr b="0" lang="fr-FR" sz="900" spc="-1" strike="noStrike">
                <a:solidFill>
                  <a:srgbClr val="5fcbef"/>
                </a:solidFill>
                <a:latin typeface="Trebuchet MS"/>
                <a:ea typeface="DejaVu Sans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Image 2" descr=""/>
          <p:cNvPicPr/>
          <p:nvPr/>
        </p:nvPicPr>
        <p:blipFill>
          <a:blip r:embed="rId1"/>
          <a:srcRect l="0" t="10838" r="0" b="0"/>
          <a:stretch/>
        </p:blipFill>
        <p:spPr>
          <a:xfrm>
            <a:off x="3024360" y="2543760"/>
            <a:ext cx="3036600" cy="2328120"/>
          </a:xfrm>
          <a:prstGeom prst="rect">
            <a:avLst/>
          </a:prstGeom>
          <a:ln w="0">
            <a:noFill/>
          </a:ln>
        </p:spPr>
      </p:pic>
      <p:pic>
        <p:nvPicPr>
          <p:cNvPr id="715" name="Image 3" descr=""/>
          <p:cNvPicPr/>
          <p:nvPr/>
        </p:nvPicPr>
        <p:blipFill>
          <a:blip r:embed="rId2"/>
          <a:srcRect l="0" t="10583" r="0" b="0"/>
          <a:stretch/>
        </p:blipFill>
        <p:spPr>
          <a:xfrm>
            <a:off x="6023520" y="2543760"/>
            <a:ext cx="3036600" cy="2334960"/>
          </a:xfrm>
          <a:prstGeom prst="rect">
            <a:avLst/>
          </a:prstGeom>
          <a:ln w="0">
            <a:noFill/>
          </a:ln>
        </p:spPr>
      </p:pic>
      <p:pic>
        <p:nvPicPr>
          <p:cNvPr id="716" name="Image 5" descr=""/>
          <p:cNvPicPr/>
          <p:nvPr/>
        </p:nvPicPr>
        <p:blipFill>
          <a:blip r:embed="rId3"/>
          <a:srcRect l="0" t="9686" r="0" b="0"/>
          <a:stretch/>
        </p:blipFill>
        <p:spPr>
          <a:xfrm>
            <a:off x="9060840" y="2593440"/>
            <a:ext cx="3047400" cy="2202120"/>
          </a:xfrm>
          <a:prstGeom prst="rect">
            <a:avLst/>
          </a:prstGeom>
          <a:ln w="0">
            <a:noFill/>
          </a:ln>
        </p:spPr>
      </p:pic>
      <p:pic>
        <p:nvPicPr>
          <p:cNvPr id="717" name="Image 7" descr=""/>
          <p:cNvPicPr/>
          <p:nvPr/>
        </p:nvPicPr>
        <p:blipFill>
          <a:blip r:embed="rId4"/>
          <a:srcRect l="0" t="12859" r="0" b="8403"/>
          <a:stretch/>
        </p:blipFill>
        <p:spPr>
          <a:xfrm>
            <a:off x="6023520" y="518040"/>
            <a:ext cx="3036600" cy="2055960"/>
          </a:xfrm>
          <a:prstGeom prst="rect">
            <a:avLst/>
          </a:prstGeom>
          <a:ln w="0">
            <a:noFill/>
          </a:ln>
        </p:spPr>
      </p:pic>
      <p:pic>
        <p:nvPicPr>
          <p:cNvPr id="718" name="Image 8" descr=""/>
          <p:cNvPicPr/>
          <p:nvPr/>
        </p:nvPicPr>
        <p:blipFill>
          <a:blip r:embed="rId5"/>
          <a:srcRect l="0" t="12226" r="2132" b="8719"/>
          <a:stretch/>
        </p:blipFill>
        <p:spPr>
          <a:xfrm>
            <a:off x="3024360" y="505080"/>
            <a:ext cx="2971800" cy="2064240"/>
          </a:xfrm>
          <a:prstGeom prst="rect">
            <a:avLst/>
          </a:prstGeom>
          <a:ln w="0">
            <a:noFill/>
          </a:ln>
        </p:spPr>
      </p:pic>
      <p:pic>
        <p:nvPicPr>
          <p:cNvPr id="719" name="Image 9" descr=""/>
          <p:cNvPicPr/>
          <p:nvPr/>
        </p:nvPicPr>
        <p:blipFill>
          <a:blip r:embed="rId6"/>
          <a:srcRect l="0" t="12842" r="0" b="7981"/>
          <a:stretch/>
        </p:blipFill>
        <p:spPr>
          <a:xfrm>
            <a:off x="9060840" y="518040"/>
            <a:ext cx="3047400" cy="2074680"/>
          </a:xfrm>
          <a:prstGeom prst="rect">
            <a:avLst/>
          </a:prstGeom>
          <a:ln w="0">
            <a:noFill/>
          </a:ln>
        </p:spPr>
      </p:pic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64440" y="-38160"/>
            <a:ext cx="8594280" cy="55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Outil: OncoscanR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21" name="ZoneTexte 6"/>
          <p:cNvSpPr/>
          <p:nvPr/>
        </p:nvSpPr>
        <p:spPr>
          <a:xfrm>
            <a:off x="0" y="6542640"/>
            <a:ext cx="32533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Christinat, 2021, The Journal of Molecular Diagnostics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722" name="Image 10" descr=""/>
          <p:cNvPicPr/>
          <p:nvPr/>
        </p:nvPicPr>
        <p:blipFill>
          <a:blip r:embed="rId7"/>
          <a:stretch/>
        </p:blipFill>
        <p:spPr>
          <a:xfrm>
            <a:off x="2304360" y="4826880"/>
            <a:ext cx="8204040" cy="1961280"/>
          </a:xfrm>
          <a:prstGeom prst="rect">
            <a:avLst/>
          </a:prstGeom>
          <a:ln w="0">
            <a:noFill/>
          </a:ln>
        </p:spPr>
      </p:pic>
      <p:sp>
        <p:nvSpPr>
          <p:cNvPr id="723" name="Espace réservé du numéro de diapositive 1"/>
          <p:cNvSpPr/>
          <p:nvPr/>
        </p:nvSpPr>
        <p:spPr>
          <a:xfrm>
            <a:off x="10024200" y="6456240"/>
            <a:ext cx="6807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fr-FR" sz="900" spc="-1" strike="noStrike">
                <a:solidFill>
                  <a:srgbClr val="000000"/>
                </a:solidFill>
                <a:latin typeface="Trebuchet MS"/>
                <a:ea typeface="DejaVu Sans"/>
              </a:rPr>
              <a:t>11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24" name="Connecteur droit avec flèche 15"/>
          <p:cNvSpPr/>
          <p:nvPr/>
        </p:nvSpPr>
        <p:spPr>
          <a:xfrm flipH="1" flipV="1">
            <a:off x="4974840" y="4821480"/>
            <a:ext cx="48600" cy="12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25" name="Connecteur droit avec flèche 18"/>
          <p:cNvSpPr/>
          <p:nvPr/>
        </p:nvSpPr>
        <p:spPr>
          <a:xfrm flipV="1">
            <a:off x="7329240" y="4826160"/>
            <a:ext cx="59400" cy="12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26" name="Connecteur droit avec flèche 21"/>
          <p:cNvSpPr/>
          <p:nvPr/>
        </p:nvSpPr>
        <p:spPr>
          <a:xfrm flipV="1">
            <a:off x="10191960" y="4838040"/>
            <a:ext cx="59400" cy="12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27" name="ZoneTexte 44"/>
          <p:cNvSpPr/>
          <p:nvPr/>
        </p:nvSpPr>
        <p:spPr>
          <a:xfrm>
            <a:off x="243720" y="833400"/>
            <a:ext cx="263628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Input : segments altérés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Conversion en altérations de bras chromosomiques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Outil: rCGH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729" name="Image 2" descr=""/>
          <p:cNvPicPr/>
          <p:nvPr/>
        </p:nvPicPr>
        <p:blipFill>
          <a:blip r:embed="rId1"/>
          <a:stretch/>
        </p:blipFill>
        <p:spPr>
          <a:xfrm>
            <a:off x="557280" y="1747800"/>
            <a:ext cx="11076840" cy="3361680"/>
          </a:xfrm>
          <a:prstGeom prst="rect">
            <a:avLst/>
          </a:prstGeom>
          <a:ln w="0">
            <a:noFill/>
          </a:ln>
        </p:spPr>
      </p:pic>
      <p:sp>
        <p:nvSpPr>
          <p:cNvPr id="730" name="ZoneTexte 4"/>
          <p:cNvSpPr/>
          <p:nvPr/>
        </p:nvSpPr>
        <p:spPr>
          <a:xfrm>
            <a:off x="9951480" y="6404760"/>
            <a:ext cx="21081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Van De Wiel, 2007, Bioinformatics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7CD5CA2-17DB-4B6A-9175-00C5586DA64E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Image 7" descr=""/>
          <p:cNvPicPr/>
          <p:nvPr/>
        </p:nvPicPr>
        <p:blipFill>
          <a:blip r:embed="rId1"/>
          <a:stretch/>
        </p:blipFill>
        <p:spPr>
          <a:xfrm>
            <a:off x="6691680" y="500076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32" name="Image 8" descr=""/>
          <p:cNvPicPr/>
          <p:nvPr/>
        </p:nvPicPr>
        <p:blipFill>
          <a:blip r:embed="rId2"/>
          <a:stretch/>
        </p:blipFill>
        <p:spPr>
          <a:xfrm>
            <a:off x="8380800" y="83520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33" name="Image 9" descr=""/>
          <p:cNvPicPr/>
          <p:nvPr/>
        </p:nvPicPr>
        <p:blipFill>
          <a:blip r:embed="rId3"/>
          <a:stretch/>
        </p:blipFill>
        <p:spPr>
          <a:xfrm>
            <a:off x="3061080" y="500076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34" name="Image 10" descr=""/>
          <p:cNvPicPr/>
          <p:nvPr/>
        </p:nvPicPr>
        <p:blipFill>
          <a:blip r:embed="rId4"/>
          <a:stretch/>
        </p:blipFill>
        <p:spPr>
          <a:xfrm>
            <a:off x="4730760" y="836280"/>
            <a:ext cx="2099160" cy="1799280"/>
          </a:xfrm>
          <a:prstGeom prst="rect">
            <a:avLst/>
          </a:prstGeom>
          <a:ln w="0">
            <a:noFill/>
          </a:ln>
        </p:spPr>
      </p:pic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Outil: rCGH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736" name="Image 3" descr=""/>
          <p:cNvPicPr/>
          <p:nvPr/>
        </p:nvPicPr>
        <p:blipFill>
          <a:blip r:embed="rId5"/>
          <a:srcRect l="0" t="0" r="0" b="24427"/>
          <a:stretch/>
        </p:blipFill>
        <p:spPr>
          <a:xfrm>
            <a:off x="8380800" y="-217440"/>
            <a:ext cx="2099160" cy="1359360"/>
          </a:xfrm>
          <a:prstGeom prst="rect">
            <a:avLst/>
          </a:prstGeom>
          <a:ln w="0">
            <a:noFill/>
          </a:ln>
        </p:spPr>
      </p:pic>
      <p:pic>
        <p:nvPicPr>
          <p:cNvPr id="737" name="Image 4" descr=""/>
          <p:cNvPicPr/>
          <p:nvPr/>
        </p:nvPicPr>
        <p:blipFill>
          <a:blip r:embed="rId6"/>
          <a:srcRect l="0" t="18204" r="0" b="20836"/>
          <a:stretch/>
        </p:blipFill>
        <p:spPr>
          <a:xfrm>
            <a:off x="3061080" y="4235400"/>
            <a:ext cx="2099160" cy="1096200"/>
          </a:xfrm>
          <a:prstGeom prst="rect">
            <a:avLst/>
          </a:prstGeom>
          <a:ln w="0">
            <a:noFill/>
          </a:ln>
        </p:spPr>
      </p:pic>
      <p:pic>
        <p:nvPicPr>
          <p:cNvPr id="738" name="Image 5" descr=""/>
          <p:cNvPicPr/>
          <p:nvPr/>
        </p:nvPicPr>
        <p:blipFill>
          <a:blip r:embed="rId7"/>
          <a:srcRect l="0" t="0" r="0" b="21151"/>
          <a:stretch/>
        </p:blipFill>
        <p:spPr>
          <a:xfrm>
            <a:off x="4730760" y="-239400"/>
            <a:ext cx="2099160" cy="1418400"/>
          </a:xfrm>
          <a:prstGeom prst="rect">
            <a:avLst/>
          </a:prstGeom>
          <a:ln w="0">
            <a:noFill/>
          </a:ln>
        </p:spPr>
      </p:pic>
      <p:pic>
        <p:nvPicPr>
          <p:cNvPr id="739" name="Image 6" descr=""/>
          <p:cNvPicPr/>
          <p:nvPr/>
        </p:nvPicPr>
        <p:blipFill>
          <a:blip r:embed="rId8"/>
          <a:srcRect l="0" t="13958" r="0" b="21340"/>
          <a:stretch/>
        </p:blipFill>
        <p:spPr>
          <a:xfrm>
            <a:off x="6691680" y="4164120"/>
            <a:ext cx="2099160" cy="1163880"/>
          </a:xfrm>
          <a:prstGeom prst="rect">
            <a:avLst/>
          </a:prstGeom>
          <a:ln w="0">
            <a:noFill/>
          </a:ln>
        </p:spPr>
      </p:pic>
      <p:pic>
        <p:nvPicPr>
          <p:cNvPr id="740" name="Image 12" descr=""/>
          <p:cNvPicPr/>
          <p:nvPr/>
        </p:nvPicPr>
        <p:blipFill>
          <a:blip r:embed="rId9"/>
          <a:stretch/>
        </p:blipFill>
        <p:spPr>
          <a:xfrm>
            <a:off x="1908720" y="2460240"/>
            <a:ext cx="8123400" cy="1935720"/>
          </a:xfrm>
          <a:prstGeom prst="rect">
            <a:avLst/>
          </a:prstGeom>
          <a:ln w="0">
            <a:noFill/>
          </a:ln>
        </p:spPr>
      </p:pic>
      <p:sp>
        <p:nvSpPr>
          <p:cNvPr id="741" name="ZoneTexte 13"/>
          <p:cNvSpPr/>
          <p:nvPr/>
        </p:nvSpPr>
        <p:spPr>
          <a:xfrm>
            <a:off x="9951480" y="6404760"/>
            <a:ext cx="21081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Van De Wiel, 2007, Bioinformatics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368DFD1-FE72-4F4A-ABAB-F3F8DD0FF1ED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Image 17" descr=""/>
          <p:cNvPicPr/>
          <p:nvPr/>
        </p:nvPicPr>
        <p:blipFill>
          <a:blip r:embed="rId1"/>
          <a:stretch/>
        </p:blipFill>
        <p:spPr>
          <a:xfrm>
            <a:off x="-3960" y="532152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43" name="Image 18" descr=""/>
          <p:cNvPicPr/>
          <p:nvPr/>
        </p:nvPicPr>
        <p:blipFill>
          <a:blip r:embed="rId2"/>
          <a:stretch/>
        </p:blipFill>
        <p:spPr>
          <a:xfrm>
            <a:off x="10091880" y="126936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44" name="Image 19" descr=""/>
          <p:cNvPicPr/>
          <p:nvPr/>
        </p:nvPicPr>
        <p:blipFill>
          <a:blip r:embed="rId3"/>
          <a:stretch/>
        </p:blipFill>
        <p:spPr>
          <a:xfrm>
            <a:off x="3152880" y="523224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45" name="Image 20" descr=""/>
          <p:cNvPicPr/>
          <p:nvPr/>
        </p:nvPicPr>
        <p:blipFill>
          <a:blip r:embed="rId4"/>
          <a:stretch/>
        </p:blipFill>
        <p:spPr>
          <a:xfrm>
            <a:off x="6838200" y="126936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46" name="Image 21" descr=""/>
          <p:cNvPicPr/>
          <p:nvPr/>
        </p:nvPicPr>
        <p:blipFill>
          <a:blip r:embed="rId5"/>
          <a:stretch/>
        </p:blipFill>
        <p:spPr>
          <a:xfrm>
            <a:off x="3172680" y="126936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47" name="Image 22" descr=""/>
          <p:cNvPicPr/>
          <p:nvPr/>
        </p:nvPicPr>
        <p:blipFill>
          <a:blip r:embed="rId6"/>
          <a:stretch/>
        </p:blipFill>
        <p:spPr>
          <a:xfrm>
            <a:off x="6838200" y="529488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48" name="Image 9" descr=""/>
          <p:cNvPicPr/>
          <p:nvPr/>
        </p:nvPicPr>
        <p:blipFill>
          <a:blip r:embed="rId7"/>
          <a:stretch/>
        </p:blipFill>
        <p:spPr>
          <a:xfrm>
            <a:off x="-3960" y="382212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49" name="Image 10" descr=""/>
          <p:cNvPicPr/>
          <p:nvPr/>
        </p:nvPicPr>
        <p:blipFill>
          <a:blip r:embed="rId8"/>
          <a:stretch/>
        </p:blipFill>
        <p:spPr>
          <a:xfrm>
            <a:off x="10091880" y="-22500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50" name="Image 11" descr=""/>
          <p:cNvPicPr/>
          <p:nvPr/>
        </p:nvPicPr>
        <p:blipFill>
          <a:blip r:embed="rId9"/>
          <a:stretch/>
        </p:blipFill>
        <p:spPr>
          <a:xfrm>
            <a:off x="3152880" y="378756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51" name="Image 12" descr=""/>
          <p:cNvPicPr/>
          <p:nvPr/>
        </p:nvPicPr>
        <p:blipFill>
          <a:blip r:embed="rId10"/>
          <a:stretch/>
        </p:blipFill>
        <p:spPr>
          <a:xfrm>
            <a:off x="6831360" y="-19296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52" name="Image 13" descr=""/>
          <p:cNvPicPr/>
          <p:nvPr/>
        </p:nvPicPr>
        <p:blipFill>
          <a:blip r:embed="rId11"/>
          <a:stretch/>
        </p:blipFill>
        <p:spPr>
          <a:xfrm>
            <a:off x="3152880" y="-19440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53" name="Image 14" descr=""/>
          <p:cNvPicPr/>
          <p:nvPr/>
        </p:nvPicPr>
        <p:blipFill>
          <a:blip r:embed="rId12"/>
          <a:stretch/>
        </p:blipFill>
        <p:spPr>
          <a:xfrm>
            <a:off x="6831360" y="3822120"/>
            <a:ext cx="2099160" cy="1799280"/>
          </a:xfrm>
          <a:prstGeom prst="rect">
            <a:avLst/>
          </a:prstGeom>
          <a:ln w="0">
            <a:noFill/>
          </a:ln>
        </p:spPr>
      </p:pic>
      <p:sp>
        <p:nvSpPr>
          <p:cNvPr id="754" name="PlaceHolder 1"/>
          <p:cNvSpPr>
            <a:spLocks noGrp="1"/>
          </p:cNvSpPr>
          <p:nvPr>
            <p:ph type="title"/>
          </p:nvPr>
        </p:nvSpPr>
        <p:spPr>
          <a:xfrm>
            <a:off x="114480" y="1904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Outil: CGHcall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pic>
        <p:nvPicPr>
          <p:cNvPr id="755" name="Image 8" descr=""/>
          <p:cNvPicPr/>
          <p:nvPr/>
        </p:nvPicPr>
        <p:blipFill>
          <a:blip r:embed="rId13"/>
          <a:stretch/>
        </p:blipFill>
        <p:spPr>
          <a:xfrm>
            <a:off x="438840" y="2628720"/>
            <a:ext cx="10598760" cy="1612080"/>
          </a:xfrm>
          <a:prstGeom prst="rect">
            <a:avLst/>
          </a:prstGeom>
          <a:ln w="0">
            <a:noFill/>
          </a:ln>
        </p:spPr>
      </p:pic>
      <p:sp>
        <p:nvSpPr>
          <p:cNvPr id="756" name="ZoneTexte 24"/>
          <p:cNvSpPr/>
          <p:nvPr/>
        </p:nvSpPr>
        <p:spPr>
          <a:xfrm>
            <a:off x="10083240" y="6572160"/>
            <a:ext cx="21081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Van De Wiel, 2007, Bioinformatics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4011D01-CEFA-4B30-B229-721A612A66E0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Outil: ASCAT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758" name="Image 445" descr=""/>
          <p:cNvPicPr/>
          <p:nvPr/>
        </p:nvPicPr>
        <p:blipFill>
          <a:blip r:embed="rId1"/>
          <a:stretch/>
        </p:blipFill>
        <p:spPr>
          <a:xfrm>
            <a:off x="109800" y="3218040"/>
            <a:ext cx="11469600" cy="3186000"/>
          </a:xfrm>
          <a:prstGeom prst="rect">
            <a:avLst/>
          </a:prstGeom>
          <a:ln w="0">
            <a:noFill/>
          </a:ln>
        </p:spPr>
      </p:pic>
      <p:sp>
        <p:nvSpPr>
          <p:cNvPr id="759" name="Rectangle 8"/>
          <p:cNvSpPr/>
          <p:nvPr/>
        </p:nvSpPr>
        <p:spPr>
          <a:xfrm>
            <a:off x="1775520" y="1048680"/>
            <a:ext cx="1390320" cy="1933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Conversion des données OncoScan CNV en objet R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60" name="Rectangle 9"/>
          <p:cNvSpPr/>
          <p:nvPr/>
        </p:nvSpPr>
        <p:spPr>
          <a:xfrm>
            <a:off x="5241600" y="1048680"/>
            <a:ext cx="1390320" cy="1933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Détermination de points de cassure qui segmentent le génome en régions de même nombre de copies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61" name="Rectangle 10"/>
          <p:cNvSpPr/>
          <p:nvPr/>
        </p:nvSpPr>
        <p:spPr>
          <a:xfrm>
            <a:off x="8593560" y="1048680"/>
            <a:ext cx="1390320" cy="1933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Estimation du nombre de copies des segments à partir de leur log Ratio moyen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62" name="ZoneTexte 11"/>
          <p:cNvSpPr/>
          <p:nvPr/>
        </p:nvSpPr>
        <p:spPr>
          <a:xfrm>
            <a:off x="10082520" y="6458040"/>
            <a:ext cx="2108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Van Loo, 2010,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Proceedings of the National Academy of Sciences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A1CE67BE-37D1-4491-86E0-4C5EA4CC93B5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413280" y="26172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Environnement de stage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pic>
        <p:nvPicPr>
          <p:cNvPr id="585" name="Image 30" descr=""/>
          <p:cNvPicPr/>
          <p:nvPr/>
        </p:nvPicPr>
        <p:blipFill>
          <a:blip r:embed="rId1"/>
          <a:stretch/>
        </p:blipFill>
        <p:spPr>
          <a:xfrm>
            <a:off x="10951200" y="93960"/>
            <a:ext cx="1086120" cy="1086120"/>
          </a:xfrm>
          <a:prstGeom prst="rect">
            <a:avLst/>
          </a:prstGeom>
          <a:ln w="0">
            <a:noFill/>
          </a:ln>
        </p:spPr>
      </p:pic>
      <p:pic>
        <p:nvPicPr>
          <p:cNvPr id="586" name="Image 23" descr=""/>
          <p:cNvPicPr/>
          <p:nvPr/>
        </p:nvPicPr>
        <p:blipFill>
          <a:blip r:embed="rId2"/>
          <a:stretch/>
        </p:blipFill>
        <p:spPr>
          <a:xfrm>
            <a:off x="2178360" y="1580040"/>
            <a:ext cx="7541640" cy="4705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08C63E4-65B9-4CEA-A157-3FAAFEB38024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282240" y="17712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Outil: ASCAT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764" name="Image 445" descr=""/>
          <p:cNvPicPr/>
          <p:nvPr/>
        </p:nvPicPr>
        <p:blipFill>
          <a:blip r:embed="rId1"/>
          <a:stretch/>
        </p:blipFill>
        <p:spPr>
          <a:xfrm>
            <a:off x="2323800" y="4925520"/>
            <a:ext cx="6327000" cy="1787040"/>
          </a:xfrm>
          <a:prstGeom prst="rect">
            <a:avLst/>
          </a:prstGeom>
          <a:ln w="0">
            <a:noFill/>
          </a:ln>
        </p:spPr>
      </p:pic>
      <p:sp>
        <p:nvSpPr>
          <p:cNvPr id="765" name="Connecteur droit 8"/>
          <p:cNvSpPr/>
          <p:nvPr/>
        </p:nvSpPr>
        <p:spPr>
          <a:xfrm flipH="1">
            <a:off x="4579560" y="3862800"/>
            <a:ext cx="857520" cy="1101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66" name="Connecteur droit 10"/>
          <p:cNvSpPr/>
          <p:nvPr/>
        </p:nvSpPr>
        <p:spPr>
          <a:xfrm flipH="1">
            <a:off x="6487200" y="3862800"/>
            <a:ext cx="1420560" cy="10627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67" name="Connecteur droit 12"/>
          <p:cNvSpPr/>
          <p:nvPr/>
        </p:nvSpPr>
        <p:spPr>
          <a:xfrm flipV="1">
            <a:off x="8339760" y="3862800"/>
            <a:ext cx="2038680" cy="1101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768" name="Image 5" descr=""/>
          <p:cNvPicPr/>
          <p:nvPr/>
        </p:nvPicPr>
        <p:blipFill>
          <a:blip r:embed="rId2"/>
          <a:stretch/>
        </p:blipFill>
        <p:spPr>
          <a:xfrm>
            <a:off x="9328680" y="206280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69" name="Image 6" descr=""/>
          <p:cNvPicPr/>
          <p:nvPr/>
        </p:nvPicPr>
        <p:blipFill>
          <a:blip r:embed="rId3"/>
          <a:stretch/>
        </p:blipFill>
        <p:spPr>
          <a:xfrm>
            <a:off x="4387320" y="206280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70" name="Image 11" descr=""/>
          <p:cNvPicPr/>
          <p:nvPr/>
        </p:nvPicPr>
        <p:blipFill>
          <a:blip r:embed="rId4"/>
          <a:stretch/>
        </p:blipFill>
        <p:spPr>
          <a:xfrm>
            <a:off x="6858000" y="206280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71" name="Image 13" descr=""/>
          <p:cNvPicPr/>
          <p:nvPr/>
        </p:nvPicPr>
        <p:blipFill>
          <a:blip r:embed="rId5"/>
          <a:stretch/>
        </p:blipFill>
        <p:spPr>
          <a:xfrm>
            <a:off x="4387320" y="47340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72" name="Image 14" descr=""/>
          <p:cNvPicPr/>
          <p:nvPr/>
        </p:nvPicPr>
        <p:blipFill>
          <a:blip r:embed="rId6"/>
          <a:stretch/>
        </p:blipFill>
        <p:spPr>
          <a:xfrm>
            <a:off x="6858000" y="47340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773" name="Image 15" descr=""/>
          <p:cNvPicPr/>
          <p:nvPr/>
        </p:nvPicPr>
        <p:blipFill>
          <a:blip r:embed="rId7"/>
          <a:stretch/>
        </p:blipFill>
        <p:spPr>
          <a:xfrm>
            <a:off x="9328680" y="473400"/>
            <a:ext cx="2099160" cy="1799280"/>
          </a:xfrm>
          <a:prstGeom prst="rect">
            <a:avLst/>
          </a:prstGeom>
          <a:ln w="0">
            <a:noFill/>
          </a:ln>
        </p:spPr>
      </p:pic>
      <p:sp>
        <p:nvSpPr>
          <p:cNvPr id="774" name="ZoneTexte 28"/>
          <p:cNvSpPr/>
          <p:nvPr/>
        </p:nvSpPr>
        <p:spPr>
          <a:xfrm>
            <a:off x="2047680" y="1047240"/>
            <a:ext cx="2338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Échantillon 1-RV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5" name="ZoneTexte 29"/>
          <p:cNvSpPr/>
          <p:nvPr/>
        </p:nvSpPr>
        <p:spPr>
          <a:xfrm>
            <a:off x="2047680" y="2639520"/>
            <a:ext cx="233892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Échantillon 11-BG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776" name="ZoneTexte 16"/>
          <p:cNvSpPr/>
          <p:nvPr/>
        </p:nvSpPr>
        <p:spPr>
          <a:xfrm>
            <a:off x="10082520" y="6458040"/>
            <a:ext cx="2108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Van Loo, 2010,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Proceedings of the National Academy of Sciences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26F54A2-A7C2-4961-A3F1-5CBC825F3FFC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Corrélations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778" name="Image 451" descr=""/>
          <p:cNvPicPr/>
          <p:nvPr/>
        </p:nvPicPr>
        <p:blipFill>
          <a:blip r:embed="rId1"/>
          <a:stretch/>
        </p:blipFill>
        <p:spPr>
          <a:xfrm>
            <a:off x="3780000" y="1306080"/>
            <a:ext cx="7917840" cy="4633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F8F1D5F-4A21-4E07-8CFC-E488C37EBEE6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Distribution des valeurs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780" name="Image 2" descr=""/>
          <p:cNvPicPr/>
          <p:nvPr/>
        </p:nvPicPr>
        <p:blipFill>
          <a:blip r:embed="rId1"/>
          <a:stretch/>
        </p:blipFill>
        <p:spPr>
          <a:xfrm>
            <a:off x="1211040" y="1670400"/>
            <a:ext cx="9077760" cy="4238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15335D2-69D2-4EAB-A376-F1CCAD411293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Courbes ROC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782" name="Image 455" descr=""/>
          <p:cNvPicPr/>
          <p:nvPr/>
        </p:nvPicPr>
        <p:blipFill>
          <a:blip r:embed="rId1"/>
          <a:stretch/>
        </p:blipFill>
        <p:spPr>
          <a:xfrm>
            <a:off x="5329080" y="96840"/>
            <a:ext cx="3238920" cy="3238920"/>
          </a:xfrm>
          <a:prstGeom prst="rect">
            <a:avLst/>
          </a:prstGeom>
          <a:ln w="0">
            <a:noFill/>
          </a:ln>
        </p:spPr>
      </p:pic>
      <p:pic>
        <p:nvPicPr>
          <p:cNvPr id="783" name="Image 456" descr=""/>
          <p:cNvPicPr/>
          <p:nvPr/>
        </p:nvPicPr>
        <p:blipFill>
          <a:blip r:embed="rId2"/>
          <a:stretch/>
        </p:blipFill>
        <p:spPr>
          <a:xfrm>
            <a:off x="8740800" y="116640"/>
            <a:ext cx="3238920" cy="3238920"/>
          </a:xfrm>
          <a:prstGeom prst="rect">
            <a:avLst/>
          </a:prstGeom>
          <a:ln w="0">
            <a:noFill/>
          </a:ln>
        </p:spPr>
      </p:pic>
      <p:pic>
        <p:nvPicPr>
          <p:cNvPr id="784" name="Image 457" descr=""/>
          <p:cNvPicPr/>
          <p:nvPr/>
        </p:nvPicPr>
        <p:blipFill>
          <a:blip r:embed="rId3"/>
          <a:stretch/>
        </p:blipFill>
        <p:spPr>
          <a:xfrm>
            <a:off x="5320800" y="3481560"/>
            <a:ext cx="3238920" cy="3238920"/>
          </a:xfrm>
          <a:prstGeom prst="rect">
            <a:avLst/>
          </a:prstGeom>
          <a:ln w="0">
            <a:noFill/>
          </a:ln>
        </p:spPr>
      </p:pic>
      <p:pic>
        <p:nvPicPr>
          <p:cNvPr id="785" name="Image 458" descr=""/>
          <p:cNvPicPr/>
          <p:nvPr/>
        </p:nvPicPr>
        <p:blipFill>
          <a:blip r:embed="rId4"/>
          <a:stretch/>
        </p:blipFill>
        <p:spPr>
          <a:xfrm>
            <a:off x="8740800" y="3481560"/>
            <a:ext cx="3238920" cy="3238920"/>
          </a:xfrm>
          <a:prstGeom prst="rect">
            <a:avLst/>
          </a:prstGeom>
          <a:ln w="0">
            <a:noFill/>
          </a:ln>
        </p:spPr>
      </p:pic>
      <p:sp>
        <p:nvSpPr>
          <p:cNvPr id="786" name="ZoneTexte 7"/>
          <p:cNvSpPr/>
          <p:nvPr/>
        </p:nvSpPr>
        <p:spPr>
          <a:xfrm>
            <a:off x="10546560" y="2596680"/>
            <a:ext cx="14331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AUC=0,91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7" name="ZoneTexte 8"/>
          <p:cNvSpPr/>
          <p:nvPr/>
        </p:nvSpPr>
        <p:spPr>
          <a:xfrm>
            <a:off x="7119720" y="6039360"/>
            <a:ext cx="13708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AUC=0,87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8" name="ZoneTexte 9"/>
          <p:cNvSpPr/>
          <p:nvPr/>
        </p:nvSpPr>
        <p:spPr>
          <a:xfrm>
            <a:off x="10546560" y="6039360"/>
            <a:ext cx="17614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AUC=0,78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9" name="ZoneTexte 10"/>
          <p:cNvSpPr/>
          <p:nvPr/>
        </p:nvSpPr>
        <p:spPr>
          <a:xfrm>
            <a:off x="7119720" y="2598120"/>
            <a:ext cx="14331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AUC=0,71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1BF645E-CB89-470E-AFCA-F2CFA6593402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Conclusion</a:t>
            </a:r>
            <a:endParaRPr b="0" lang="en-GB" sz="3600" spc="-1" strike="noStrike">
              <a:latin typeface="Arial"/>
            </a:endParaRPr>
          </a:p>
        </p:txBody>
      </p:sp>
      <p:graphicFrame>
        <p:nvGraphicFramePr>
          <p:cNvPr id="791" name="Tableau 2"/>
          <p:cNvGraphicFramePr/>
          <p:nvPr/>
        </p:nvGraphicFramePr>
        <p:xfrm>
          <a:off x="1469160" y="1360440"/>
          <a:ext cx="9690840" cy="2419560"/>
        </p:xfrm>
        <a:graphic>
          <a:graphicData uri="http://schemas.openxmlformats.org/drawingml/2006/table">
            <a:tbl>
              <a:tblPr/>
              <a:tblGrid>
                <a:gridCol w="1384200"/>
                <a:gridCol w="1384200"/>
                <a:gridCol w="1384200"/>
                <a:gridCol w="1384200"/>
                <a:gridCol w="1384200"/>
                <a:gridCol w="1384200"/>
                <a:gridCol w="1385640"/>
              </a:tblGrid>
              <a:tr h="483840"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outil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corrélation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distribution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Courbes ROC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Autre fonctionnalité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483840"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oncoscanR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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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83840"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rCGH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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83840"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CGHcall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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84200"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ASCAT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Wingdings"/>
                          <a:ea typeface="DejaVu Sans"/>
                        </a:rPr>
                        <a:t>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C7C8358-30C6-47CD-AEE7-B5BB2D122D90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Conclusion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02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 nombre d’échantillons utilisés ne permet pas de choisir un outil pour répondre à la problématique.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CGHcall, rCGH et ASCAT présentent un intérêt mais pas OncoscanR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D6C4D40-E98D-4FFA-B6C7-55ED8864B783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Interaction Bioinformatique - Biologie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95" name="PlaceHolder 4"/>
          <p:cNvSpPr/>
          <p:nvPr/>
        </p:nvSpPr>
        <p:spPr>
          <a:xfrm>
            <a:off x="609480" y="1604880"/>
            <a:ext cx="10970280" cy="39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Intégration dans l’unité de pathologie moléculaire</a:t>
            </a:r>
            <a:endParaRPr b="0" lang="en-GB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Suivi des échantillons de leur réception à l’analyse</a:t>
            </a:r>
            <a:endParaRPr b="0" lang="en-GB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Compréhension des préoccupations  des biologistes</a:t>
            </a:r>
            <a:endParaRPr b="0" lang="en-GB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Vulgarisation des outils étudiés</a:t>
            </a:r>
            <a:endParaRPr b="0" lang="en-GB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Participation à la formation dispensée par Affymetrix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A8E7C7D-A63E-4875-B87A-630215E430E2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2365200" y="284796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31859c"/>
                </a:solidFill>
                <a:latin typeface="Trebuchet MS"/>
                <a:ea typeface="DejaVu Sans"/>
              </a:rPr>
              <a:t>Merci pour votre attention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EF94F7B-75A4-466D-9730-C701CCF88183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4"/>
          <p:cNvSpPr/>
          <p:nvPr/>
        </p:nvSpPr>
        <p:spPr>
          <a:xfrm>
            <a:off x="669240" y="1441440"/>
            <a:ext cx="9565560" cy="50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Les figures ont été créées à l’aide de BioRender et appDiagrams.net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[1]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CROCE, Sabrina, DUCOULOMBIER, Agnes, RIBEIRO, Agnes, </a:t>
            </a: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et al.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 Genome profiling is an efficient tool to avoid the STUMP classification of uterine smooth muscle lesions: a comprehensive array-genomic hybridization analysis of 77 tumors. </a:t>
            </a: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Modern pathology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, 2018, vol. 31, no 5, p. 816-828.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798" name="PlaceHolder 1"/>
          <p:cNvSpPr/>
          <p:nvPr/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Références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73D0A0F-AF56-4F67-9690-1CD3F631A928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Interaction Bioinformatique - Biologie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00" name="PlaceHolder 4"/>
          <p:cNvSpPr/>
          <p:nvPr/>
        </p:nvSpPr>
        <p:spPr>
          <a:xfrm>
            <a:off x="609480" y="1604880"/>
            <a:ext cx="10970280" cy="39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1" name="Image 1" descr=""/>
          <p:cNvPicPr/>
          <p:nvPr/>
        </p:nvPicPr>
        <p:blipFill>
          <a:blip r:embed="rId1"/>
          <a:stretch/>
        </p:blipFill>
        <p:spPr>
          <a:xfrm>
            <a:off x="2906640" y="1975680"/>
            <a:ext cx="7541640" cy="4705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8453FC8-244F-4D8C-8C7F-640F1152B60C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Rectangle à coins arrondis 1"/>
          <p:cNvSpPr/>
          <p:nvPr/>
        </p:nvSpPr>
        <p:spPr>
          <a:xfrm>
            <a:off x="191160" y="1266120"/>
            <a:ext cx="3768840" cy="5251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13280" y="261720"/>
            <a:ext cx="1002672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Introduction – traitement des lésions tumorales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sp>
        <p:nvSpPr>
          <p:cNvPr id="589" name="ZoneTexte 1"/>
          <p:cNvSpPr/>
          <p:nvPr/>
        </p:nvSpPr>
        <p:spPr>
          <a:xfrm>
            <a:off x="572400" y="1527120"/>
            <a:ext cx="34005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Unité d’anatomocytopathologie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90" name="Image 32" descr=""/>
          <p:cNvPicPr/>
          <p:nvPr/>
        </p:nvPicPr>
        <p:blipFill>
          <a:blip r:embed="rId1"/>
          <a:stretch/>
        </p:blipFill>
        <p:spPr>
          <a:xfrm>
            <a:off x="902160" y="2252880"/>
            <a:ext cx="2157840" cy="1347120"/>
          </a:xfrm>
          <a:prstGeom prst="rect">
            <a:avLst/>
          </a:prstGeom>
          <a:ln w="0">
            <a:noFill/>
          </a:ln>
        </p:spPr>
      </p:pic>
      <p:sp>
        <p:nvSpPr>
          <p:cNvPr id="591" name="ZoneTexte 5"/>
          <p:cNvSpPr/>
          <p:nvPr/>
        </p:nvSpPr>
        <p:spPr>
          <a:xfrm>
            <a:off x="784800" y="4158000"/>
            <a:ext cx="245520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Extraction de la tumeur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Fixation en formol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Inclusion en paraffine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2" name="ZoneTexte 17"/>
          <p:cNvSpPr/>
          <p:nvPr/>
        </p:nvSpPr>
        <p:spPr>
          <a:xfrm>
            <a:off x="1620000" y="3603240"/>
            <a:ext cx="80460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31859c"/>
                </a:solidFill>
                <a:latin typeface="Arial"/>
                <a:ea typeface="DejaVu Sans"/>
              </a:rPr>
              <a:t>Tumeur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593" name="Google Shape;165;p 2" descr=""/>
          <p:cNvPicPr/>
          <p:nvPr/>
        </p:nvPicPr>
        <p:blipFill>
          <a:blip r:embed="rId2"/>
          <a:stretch/>
        </p:blipFill>
        <p:spPr>
          <a:xfrm>
            <a:off x="4320000" y="1260000"/>
            <a:ext cx="7380000" cy="3612960"/>
          </a:xfrm>
          <a:prstGeom prst="rect">
            <a:avLst/>
          </a:prstGeom>
          <a:ln w="0">
            <a:noFill/>
          </a:ln>
        </p:spPr>
      </p:pic>
      <p:sp>
        <p:nvSpPr>
          <p:cNvPr id="594" name=""/>
          <p:cNvSpPr txBox="1"/>
          <p:nvPr/>
        </p:nvSpPr>
        <p:spPr>
          <a:xfrm>
            <a:off x="4455360" y="4749480"/>
            <a:ext cx="22046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https://www.berkeley.edu/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95" name=""/>
          <p:cNvSpPr txBox="1"/>
          <p:nvPr/>
        </p:nvSpPr>
        <p:spPr>
          <a:xfrm>
            <a:off x="4320000" y="5462640"/>
            <a:ext cx="702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Un caryotype anormal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: cellule normale (à gauche) et cancéreuse (à droite, cancer de la vessie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). Caryotypes obtenus avec la technique de FISH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3DA946A-3A82-4A7A-B624-59C27BEDEDCD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Détection des altérations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03" name="PlaceHolder 2"/>
          <p:cNvSpPr/>
          <p:nvPr/>
        </p:nvSpPr>
        <p:spPr>
          <a:xfrm>
            <a:off x="609480" y="1604520"/>
            <a:ext cx="5360760" cy="39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4" name="Image 4" descr=""/>
          <p:cNvPicPr/>
          <p:nvPr/>
        </p:nvPicPr>
        <p:blipFill>
          <a:blip r:embed="rId1"/>
          <a:stretch/>
        </p:blipFill>
        <p:spPr>
          <a:xfrm>
            <a:off x="6689880" y="48960"/>
            <a:ext cx="5446440" cy="6808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E4EEE0C-A497-4B80-8259-54F2AAD71147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ectangle à coins arrondis 4"/>
          <p:cNvSpPr/>
          <p:nvPr/>
        </p:nvSpPr>
        <p:spPr>
          <a:xfrm>
            <a:off x="191160" y="1266120"/>
            <a:ext cx="5208840" cy="5251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Flèche droite 8"/>
          <p:cNvSpPr/>
          <p:nvPr/>
        </p:nvSpPr>
        <p:spPr>
          <a:xfrm>
            <a:off x="5676120" y="2709360"/>
            <a:ext cx="386640" cy="46656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377f9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598" name="Image 16" descr=""/>
          <p:cNvPicPr/>
          <p:nvPr/>
        </p:nvPicPr>
        <p:blipFill>
          <a:blip r:embed="rId1"/>
          <a:stretch/>
        </p:blipFill>
        <p:spPr>
          <a:xfrm rot="2348400">
            <a:off x="6702480" y="2787120"/>
            <a:ext cx="1047600" cy="340200"/>
          </a:xfrm>
          <a:prstGeom prst="rect">
            <a:avLst/>
          </a:prstGeom>
          <a:ln w="0">
            <a:noFill/>
          </a:ln>
        </p:spPr>
      </p:pic>
      <p:sp>
        <p:nvSpPr>
          <p:cNvPr id="599" name="ZoneTexte 14"/>
          <p:cNvSpPr/>
          <p:nvPr/>
        </p:nvSpPr>
        <p:spPr>
          <a:xfrm>
            <a:off x="572400" y="1527120"/>
            <a:ext cx="34005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Unité d’anatomocytopathologie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0" name="Rectangle à coins arrondis 5"/>
          <p:cNvSpPr/>
          <p:nvPr/>
        </p:nvSpPr>
        <p:spPr>
          <a:xfrm>
            <a:off x="6300000" y="1266120"/>
            <a:ext cx="5580000" cy="5251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ZoneTexte 15"/>
          <p:cNvSpPr/>
          <p:nvPr/>
        </p:nvSpPr>
        <p:spPr>
          <a:xfrm>
            <a:off x="6780960" y="1433880"/>
            <a:ext cx="33912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Unité de pathologie moléculaire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02" name="Image 24" descr=""/>
          <p:cNvPicPr/>
          <p:nvPr/>
        </p:nvPicPr>
        <p:blipFill>
          <a:blip r:embed="rId2"/>
          <a:srcRect l="48691" t="0" r="0" b="0"/>
          <a:stretch/>
        </p:blipFill>
        <p:spPr>
          <a:xfrm>
            <a:off x="9180000" y="2067840"/>
            <a:ext cx="2608200" cy="2612160"/>
          </a:xfrm>
          <a:prstGeom prst="rect">
            <a:avLst/>
          </a:prstGeom>
          <a:ln w="0">
            <a:noFill/>
          </a:ln>
        </p:spPr>
      </p:pic>
      <p:sp>
        <p:nvSpPr>
          <p:cNvPr id="603" name="ZoneTexte 20"/>
          <p:cNvSpPr/>
          <p:nvPr/>
        </p:nvSpPr>
        <p:spPr>
          <a:xfrm>
            <a:off x="6660000" y="3600000"/>
            <a:ext cx="144000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31859c"/>
                </a:solidFill>
                <a:latin typeface="Arial"/>
                <a:ea typeface="DejaVu Sans"/>
              </a:rPr>
              <a:t>ADN extrait du bloc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04" name="ZoneTexte 22"/>
          <p:cNvSpPr/>
          <p:nvPr/>
        </p:nvSpPr>
        <p:spPr>
          <a:xfrm>
            <a:off x="6506640" y="3960000"/>
            <a:ext cx="213336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Forage dans le bloc FFPE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Extraction de l’ADN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5" name=""/>
          <p:cNvSpPr txBox="1"/>
          <p:nvPr/>
        </p:nvSpPr>
        <p:spPr>
          <a:xfrm>
            <a:off x="9900000" y="6480000"/>
            <a:ext cx="22046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https://www.berkeley.edu/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606" name="Image 28" descr=""/>
          <p:cNvPicPr/>
          <p:nvPr/>
        </p:nvPicPr>
        <p:blipFill>
          <a:blip r:embed="rId3"/>
          <a:stretch/>
        </p:blipFill>
        <p:spPr>
          <a:xfrm>
            <a:off x="3872160" y="2520000"/>
            <a:ext cx="1347840" cy="900000"/>
          </a:xfrm>
          <a:prstGeom prst="rect">
            <a:avLst/>
          </a:prstGeom>
          <a:ln w="0">
            <a:noFill/>
          </a:ln>
        </p:spPr>
      </p:pic>
      <p:sp>
        <p:nvSpPr>
          <p:cNvPr id="607" name="Flèche droite 1"/>
          <p:cNvSpPr/>
          <p:nvPr/>
        </p:nvSpPr>
        <p:spPr>
          <a:xfrm>
            <a:off x="3213360" y="2700000"/>
            <a:ext cx="386640" cy="46656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377f9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08" name="ZoneTexte 3"/>
          <p:cNvSpPr/>
          <p:nvPr/>
        </p:nvSpPr>
        <p:spPr>
          <a:xfrm>
            <a:off x="784800" y="4157640"/>
            <a:ext cx="245520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Extraction de la tumeur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Fixation en formol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Inclusion en paraffine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9" name="ZoneTexte 18"/>
          <p:cNvSpPr/>
          <p:nvPr/>
        </p:nvSpPr>
        <p:spPr>
          <a:xfrm>
            <a:off x="1620000" y="3602880"/>
            <a:ext cx="80460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31859c"/>
                </a:solidFill>
                <a:latin typeface="Arial"/>
                <a:ea typeface="DejaVu Sans"/>
              </a:rPr>
              <a:t>Tumeur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610" name="Image 25" descr=""/>
          <p:cNvPicPr/>
          <p:nvPr/>
        </p:nvPicPr>
        <p:blipFill>
          <a:blip r:embed="rId4"/>
          <a:stretch/>
        </p:blipFill>
        <p:spPr>
          <a:xfrm>
            <a:off x="902160" y="2252880"/>
            <a:ext cx="2157840" cy="1347120"/>
          </a:xfrm>
          <a:prstGeom prst="rect">
            <a:avLst/>
          </a:prstGeom>
          <a:ln w="0">
            <a:noFill/>
          </a:ln>
        </p:spPr>
      </p:pic>
      <p:sp>
        <p:nvSpPr>
          <p:cNvPr id="611" name="ZoneTexte 19"/>
          <p:cNvSpPr/>
          <p:nvPr/>
        </p:nvSpPr>
        <p:spPr>
          <a:xfrm>
            <a:off x="3780000" y="3600000"/>
            <a:ext cx="13953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31859c"/>
                </a:solidFill>
                <a:latin typeface="Arial"/>
                <a:ea typeface="DejaVu Sans"/>
              </a:rPr>
              <a:t>Tumeur fixée (FFPE)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12" name="Flèche droite 2"/>
          <p:cNvSpPr/>
          <p:nvPr/>
        </p:nvSpPr>
        <p:spPr>
          <a:xfrm>
            <a:off x="8226720" y="3060000"/>
            <a:ext cx="386640" cy="46656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377f9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13" name="ZoneTexte 21"/>
          <p:cNvSpPr/>
          <p:nvPr/>
        </p:nvSpPr>
        <p:spPr>
          <a:xfrm>
            <a:off x="9096480" y="4789800"/>
            <a:ext cx="27000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Utilisation dans différentes techniques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4" name="PlaceHolder 6"/>
          <p:cNvSpPr txBox="1"/>
          <p:nvPr/>
        </p:nvSpPr>
        <p:spPr>
          <a:xfrm>
            <a:off x="413280" y="261720"/>
            <a:ext cx="1002672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Introduction – traitement des lésions tumorales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BF2418-1916-4C0B-ACCC-807F6367298A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413280" y="26172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Introduction - CGH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pic>
        <p:nvPicPr>
          <p:cNvPr id="616" name="Image 8" descr=""/>
          <p:cNvPicPr/>
          <p:nvPr/>
        </p:nvPicPr>
        <p:blipFill>
          <a:blip r:embed="rId1"/>
          <a:stretch/>
        </p:blipFill>
        <p:spPr>
          <a:xfrm rot="2348400">
            <a:off x="859680" y="2661120"/>
            <a:ext cx="640080" cy="207720"/>
          </a:xfrm>
          <a:prstGeom prst="rect">
            <a:avLst/>
          </a:prstGeom>
          <a:ln w="0">
            <a:noFill/>
          </a:ln>
        </p:spPr>
      </p:pic>
      <p:sp>
        <p:nvSpPr>
          <p:cNvPr id="617" name="Rectangle à coins arrondis 18"/>
          <p:cNvSpPr/>
          <p:nvPr/>
        </p:nvSpPr>
        <p:spPr>
          <a:xfrm>
            <a:off x="267840" y="1125360"/>
            <a:ext cx="11675880" cy="5251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ZoneTexte 25"/>
          <p:cNvSpPr/>
          <p:nvPr/>
        </p:nvSpPr>
        <p:spPr>
          <a:xfrm>
            <a:off x="585720" y="3362760"/>
            <a:ext cx="12974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31859c"/>
                </a:solidFill>
                <a:latin typeface="Arial"/>
                <a:ea typeface="DejaVu Sans"/>
              </a:rPr>
              <a:t>ADN extrait du bloc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19" name="ZoneTexte 27"/>
          <p:cNvSpPr/>
          <p:nvPr/>
        </p:nvSpPr>
        <p:spPr>
          <a:xfrm>
            <a:off x="427680" y="4080960"/>
            <a:ext cx="213336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Fragmentation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Marquage par biotine ou fluorochrome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20" name="ZoneTexte 28"/>
          <p:cNvSpPr/>
          <p:nvPr/>
        </p:nvSpPr>
        <p:spPr>
          <a:xfrm>
            <a:off x="2830680" y="1353240"/>
            <a:ext cx="5989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Principe de l’Hybridation génomique comparative (CGH)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21" name="Image 12" descr=""/>
          <p:cNvPicPr/>
          <p:nvPr/>
        </p:nvPicPr>
        <p:blipFill>
          <a:blip r:embed="rId2"/>
          <a:srcRect l="1187" t="1226" r="1243" b="1333"/>
          <a:stretch/>
        </p:blipFill>
        <p:spPr>
          <a:xfrm>
            <a:off x="5277240" y="2129760"/>
            <a:ext cx="1613880" cy="1608840"/>
          </a:xfrm>
          <a:prstGeom prst="rect">
            <a:avLst/>
          </a:prstGeom>
          <a:ln w="0">
            <a:noFill/>
          </a:ln>
        </p:spPr>
      </p:pic>
      <p:sp>
        <p:nvSpPr>
          <p:cNvPr id="622" name="Flèche droite 30"/>
          <p:cNvSpPr/>
          <p:nvPr/>
        </p:nvSpPr>
        <p:spPr>
          <a:xfrm>
            <a:off x="2093040" y="2532600"/>
            <a:ext cx="386640" cy="46656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377f9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623" name="Image 19" descr=""/>
          <p:cNvPicPr/>
          <p:nvPr/>
        </p:nvPicPr>
        <p:blipFill>
          <a:blip r:embed="rId3"/>
          <a:stretch/>
        </p:blipFill>
        <p:spPr>
          <a:xfrm>
            <a:off x="7902720" y="2148840"/>
            <a:ext cx="1613880" cy="1261080"/>
          </a:xfrm>
          <a:prstGeom prst="rect">
            <a:avLst/>
          </a:prstGeom>
          <a:ln w="0">
            <a:noFill/>
          </a:ln>
        </p:spPr>
      </p:pic>
      <p:sp>
        <p:nvSpPr>
          <p:cNvPr id="624" name="Flèche droite 20"/>
          <p:cNvSpPr/>
          <p:nvPr/>
        </p:nvSpPr>
        <p:spPr>
          <a:xfrm>
            <a:off x="7203600" y="2553840"/>
            <a:ext cx="386640" cy="46656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377f9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25" name="Ellipse 1"/>
          <p:cNvSpPr/>
          <p:nvPr/>
        </p:nvSpPr>
        <p:spPr>
          <a:xfrm>
            <a:off x="5331240" y="2396520"/>
            <a:ext cx="313920" cy="313920"/>
          </a:xfrm>
          <a:prstGeom prst="ellipse">
            <a:avLst/>
          </a:prstGeom>
          <a:noFill/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26" name="Groupe 3"/>
          <p:cNvGrpSpPr/>
          <p:nvPr/>
        </p:nvGrpSpPr>
        <p:grpSpPr>
          <a:xfrm>
            <a:off x="2901960" y="2038680"/>
            <a:ext cx="1791000" cy="1791000"/>
            <a:chOff x="2901960" y="2038680"/>
            <a:chExt cx="1791000" cy="1791000"/>
          </a:xfrm>
        </p:grpSpPr>
        <p:pic>
          <p:nvPicPr>
            <p:cNvPr id="627" name="Image 7" descr=""/>
            <p:cNvPicPr/>
            <p:nvPr/>
          </p:nvPicPr>
          <p:blipFill>
            <a:blip r:embed="rId4"/>
            <a:stretch/>
          </p:blipFill>
          <p:spPr>
            <a:xfrm>
              <a:off x="2982960" y="2396520"/>
              <a:ext cx="1640160" cy="1060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8" name="Ellipse 21"/>
            <p:cNvSpPr/>
            <p:nvPr/>
          </p:nvSpPr>
          <p:spPr>
            <a:xfrm>
              <a:off x="2901960" y="2038680"/>
              <a:ext cx="1791000" cy="1791000"/>
            </a:xfrm>
            <a:prstGeom prst="ellipse">
              <a:avLst/>
            </a:prstGeom>
            <a:no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29" name="Connecteur droit 5"/>
          <p:cNvSpPr/>
          <p:nvPr/>
        </p:nvSpPr>
        <p:spPr>
          <a:xfrm flipV="1">
            <a:off x="4651920" y="2553480"/>
            <a:ext cx="679320" cy="157320"/>
          </a:xfrm>
          <a:prstGeom prst="line">
            <a:avLst/>
          </a:prstGeom>
          <a:ln w="28575"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ZoneTexte 31"/>
          <p:cNvSpPr/>
          <p:nvPr/>
        </p:nvSpPr>
        <p:spPr>
          <a:xfrm>
            <a:off x="3235680" y="4173120"/>
            <a:ext cx="3511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Hybridation sur un support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1" name="ZoneTexte 32"/>
          <p:cNvSpPr/>
          <p:nvPr/>
        </p:nvSpPr>
        <p:spPr>
          <a:xfrm>
            <a:off x="5625720" y="3830400"/>
            <a:ext cx="9237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31859c"/>
                </a:solidFill>
                <a:latin typeface="Arial"/>
                <a:ea typeface="DejaVu Sans"/>
              </a:rPr>
              <a:t>Puce à ADN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32" name="ZoneTexte 33"/>
          <p:cNvSpPr/>
          <p:nvPr/>
        </p:nvSpPr>
        <p:spPr>
          <a:xfrm>
            <a:off x="7320600" y="4178160"/>
            <a:ext cx="278460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Quantification du signal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3" name="ZoneTexte 34"/>
          <p:cNvSpPr/>
          <p:nvPr/>
        </p:nvSpPr>
        <p:spPr>
          <a:xfrm>
            <a:off x="8247600" y="3751560"/>
            <a:ext cx="923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31859c"/>
                </a:solidFill>
                <a:latin typeface="Arial"/>
                <a:ea typeface="DejaVu Sans"/>
              </a:rPr>
              <a:t>Scanner de puce à ADN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34" name="Flèche droite 35"/>
          <p:cNvSpPr/>
          <p:nvPr/>
        </p:nvSpPr>
        <p:spPr>
          <a:xfrm>
            <a:off x="9821880" y="2532600"/>
            <a:ext cx="386640" cy="46656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377f9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635" name="Image 9" descr=""/>
          <p:cNvPicPr/>
          <p:nvPr/>
        </p:nvPicPr>
        <p:blipFill>
          <a:blip r:embed="rId5"/>
          <a:stretch/>
        </p:blipFill>
        <p:spPr>
          <a:xfrm>
            <a:off x="10437480" y="2374560"/>
            <a:ext cx="1035000" cy="1035000"/>
          </a:xfrm>
          <a:prstGeom prst="rect">
            <a:avLst/>
          </a:prstGeom>
          <a:ln w="0">
            <a:noFill/>
          </a:ln>
        </p:spPr>
      </p:pic>
      <p:sp>
        <p:nvSpPr>
          <p:cNvPr id="636" name="ZoneTexte 36"/>
          <p:cNvSpPr/>
          <p:nvPr/>
        </p:nvSpPr>
        <p:spPr>
          <a:xfrm>
            <a:off x="10736640" y="3751560"/>
            <a:ext cx="923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215968"/>
                </a:solidFill>
                <a:latin typeface="Arial"/>
                <a:ea typeface="DejaVu Sans"/>
              </a:rPr>
              <a:t>signal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637" name="Image 26" descr=""/>
          <p:cNvPicPr/>
          <p:nvPr/>
        </p:nvPicPr>
        <p:blipFill>
          <a:blip r:embed="rId6"/>
          <a:stretch/>
        </p:blipFill>
        <p:spPr>
          <a:xfrm rot="2348400">
            <a:off x="582480" y="2607120"/>
            <a:ext cx="1047600" cy="340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E2B59D-58FC-4805-AD37-C4768517E9EA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13280" y="26172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Introduction - CGH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sp>
        <p:nvSpPr>
          <p:cNvPr id="639" name="Rectangle à coins arrondis 18"/>
          <p:cNvSpPr/>
          <p:nvPr/>
        </p:nvSpPr>
        <p:spPr>
          <a:xfrm>
            <a:off x="137160" y="1125360"/>
            <a:ext cx="11970360" cy="5617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Flèche droite 35"/>
          <p:cNvSpPr/>
          <p:nvPr/>
        </p:nvSpPr>
        <p:spPr>
          <a:xfrm>
            <a:off x="6448680" y="2293920"/>
            <a:ext cx="386640" cy="46656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377f9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641" name="Image 9" descr=""/>
          <p:cNvPicPr/>
          <p:nvPr/>
        </p:nvPicPr>
        <p:blipFill>
          <a:blip r:embed="rId1"/>
          <a:stretch/>
        </p:blipFill>
        <p:spPr>
          <a:xfrm>
            <a:off x="1676880" y="1926360"/>
            <a:ext cx="1035000" cy="1035000"/>
          </a:xfrm>
          <a:prstGeom prst="rect">
            <a:avLst/>
          </a:prstGeom>
          <a:ln w="0">
            <a:noFill/>
          </a:ln>
        </p:spPr>
      </p:pic>
      <p:sp>
        <p:nvSpPr>
          <p:cNvPr id="642" name="ZoneTexte 36"/>
          <p:cNvSpPr/>
          <p:nvPr/>
        </p:nvSpPr>
        <p:spPr>
          <a:xfrm>
            <a:off x="4124160" y="3128760"/>
            <a:ext cx="12945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215968"/>
                </a:solidFill>
                <a:latin typeface="Arial"/>
                <a:ea typeface="DejaVu Sans"/>
              </a:rPr>
              <a:t>Signal de référence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43" name="ZoneTexte 24"/>
          <p:cNvSpPr/>
          <p:nvPr/>
        </p:nvSpPr>
        <p:spPr>
          <a:xfrm>
            <a:off x="4090680" y="1353240"/>
            <a:ext cx="33912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Unité de pathologie moléculaire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44" name="ZoneTexte 26"/>
          <p:cNvSpPr/>
          <p:nvPr/>
        </p:nvSpPr>
        <p:spPr>
          <a:xfrm>
            <a:off x="1546920" y="3416400"/>
            <a:ext cx="329004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Comparaison avec le signal d’un ADN de référence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45" name="Image 2" descr=""/>
          <p:cNvPicPr/>
          <p:nvPr/>
        </p:nvPicPr>
        <p:blipFill>
          <a:blip r:embed="rId2"/>
          <a:stretch/>
        </p:blipFill>
        <p:spPr>
          <a:xfrm>
            <a:off x="4252680" y="1924200"/>
            <a:ext cx="1037520" cy="1037520"/>
          </a:xfrm>
          <a:prstGeom prst="rect">
            <a:avLst/>
          </a:prstGeom>
          <a:ln w="0">
            <a:noFill/>
          </a:ln>
        </p:spPr>
      </p:pic>
      <p:pic>
        <p:nvPicPr>
          <p:cNvPr id="646" name="Image 4" descr=""/>
          <p:cNvPicPr/>
          <p:nvPr/>
        </p:nvPicPr>
        <p:blipFill>
          <a:blip r:embed="rId3"/>
          <a:srcRect l="0" t="7808" r="0" b="62902"/>
          <a:stretch/>
        </p:blipFill>
        <p:spPr>
          <a:xfrm>
            <a:off x="511200" y="4404600"/>
            <a:ext cx="11265480" cy="2008800"/>
          </a:xfrm>
          <a:prstGeom prst="rect">
            <a:avLst/>
          </a:prstGeom>
          <a:ln w="0">
            <a:noFill/>
          </a:ln>
        </p:spPr>
      </p:pic>
      <p:sp>
        <p:nvSpPr>
          <p:cNvPr id="647" name="ZoneTexte 38"/>
          <p:cNvSpPr/>
          <p:nvPr/>
        </p:nvSpPr>
        <p:spPr>
          <a:xfrm>
            <a:off x="1546920" y="3128760"/>
            <a:ext cx="14180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215968"/>
                </a:solidFill>
                <a:latin typeface="Arial"/>
                <a:ea typeface="DejaVu Sans"/>
              </a:rPr>
              <a:t>Signal de l’échantillon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48" name="ZoneTexte 13"/>
          <p:cNvSpPr/>
          <p:nvPr/>
        </p:nvSpPr>
        <p:spPr>
          <a:xfrm>
            <a:off x="7482600" y="2040480"/>
            <a:ext cx="3176280" cy="17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Calcul des Log2 Ratios Relatifs (LRR)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Alignement des LRR selon leur position génomique pour analyser les anomalies de continuité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49" name="ZoneTexte 23"/>
          <p:cNvSpPr/>
          <p:nvPr/>
        </p:nvSpPr>
        <p:spPr>
          <a:xfrm>
            <a:off x="2830680" y="1353240"/>
            <a:ext cx="5989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Principe de l’Hybridation génomique comparative (CGH)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4E0B5A-3821-467F-AB64-694C8661CE6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Données de CGH - Log2 Relative Ratio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pic>
        <p:nvPicPr>
          <p:cNvPr id="651" name="Image 31" descr=""/>
          <p:cNvPicPr/>
          <p:nvPr/>
        </p:nvPicPr>
        <p:blipFill>
          <a:blip r:embed="rId1"/>
          <a:srcRect l="0" t="7808" r="0" b="62902"/>
          <a:stretch/>
        </p:blipFill>
        <p:spPr>
          <a:xfrm>
            <a:off x="503640" y="4396680"/>
            <a:ext cx="11265480" cy="2008800"/>
          </a:xfrm>
          <a:prstGeom prst="rect">
            <a:avLst/>
          </a:prstGeom>
          <a:ln w="0">
            <a:noFill/>
          </a:ln>
        </p:spPr>
      </p:pic>
      <p:pic>
        <p:nvPicPr>
          <p:cNvPr id="652" name="Image 33" descr=""/>
          <p:cNvPicPr/>
          <p:nvPr/>
        </p:nvPicPr>
        <p:blipFill>
          <a:blip r:embed="rId2"/>
          <a:srcRect l="0" t="7808" r="90091" b="62902"/>
          <a:stretch/>
        </p:blipFill>
        <p:spPr>
          <a:xfrm>
            <a:off x="669240" y="1454400"/>
            <a:ext cx="1113120" cy="2008800"/>
          </a:xfrm>
          <a:prstGeom prst="rect">
            <a:avLst/>
          </a:prstGeom>
          <a:ln w="0">
            <a:noFill/>
          </a:ln>
        </p:spPr>
      </p:pic>
      <p:sp>
        <p:nvSpPr>
          <p:cNvPr id="653" name="ZoneTexte 30"/>
          <p:cNvSpPr/>
          <p:nvPr/>
        </p:nvSpPr>
        <p:spPr>
          <a:xfrm>
            <a:off x="1873080" y="1454400"/>
            <a:ext cx="2074320" cy="22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-0,7: Perte de copie(s) sur la première moitié de la région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0: Niveau normal de deux copies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654" name="Rectangle 6"/>
          <p:cNvSpPr/>
          <p:nvPr/>
        </p:nvSpPr>
        <p:spPr>
          <a:xfrm>
            <a:off x="449640" y="4343400"/>
            <a:ext cx="1211040" cy="2133000"/>
          </a:xfrm>
          <a:prstGeom prst="rect">
            <a:avLst/>
          </a:prstGeom>
          <a:noFill/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onnecteur droit 4"/>
          <p:cNvSpPr/>
          <p:nvPr/>
        </p:nvSpPr>
        <p:spPr>
          <a:xfrm flipH="1">
            <a:off x="1055160" y="3429000"/>
            <a:ext cx="232560" cy="914400"/>
          </a:xfrm>
          <a:prstGeom prst="line">
            <a:avLst/>
          </a:prstGeom>
          <a:ln>
            <a:solidFill>
              <a:srgbClr val="215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Rectangle 7"/>
          <p:cNvSpPr/>
          <p:nvPr/>
        </p:nvSpPr>
        <p:spPr>
          <a:xfrm>
            <a:off x="3755160" y="4334760"/>
            <a:ext cx="1349640" cy="2133000"/>
          </a:xfrm>
          <a:prstGeom prst="rect">
            <a:avLst/>
          </a:prstGeom>
          <a:noFill/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7" name="Image 35" descr=""/>
          <p:cNvPicPr/>
          <p:nvPr/>
        </p:nvPicPr>
        <p:blipFill>
          <a:blip r:embed="rId3"/>
          <a:srcRect l="29203" t="7808" r="59469" b="62902"/>
          <a:stretch/>
        </p:blipFill>
        <p:spPr>
          <a:xfrm>
            <a:off x="5814000" y="1440000"/>
            <a:ext cx="1273320" cy="2008800"/>
          </a:xfrm>
          <a:prstGeom prst="rect">
            <a:avLst/>
          </a:prstGeom>
          <a:ln w="0">
            <a:noFill/>
          </a:ln>
        </p:spPr>
      </p:pic>
      <p:sp>
        <p:nvSpPr>
          <p:cNvPr id="658" name="ZoneTexte 35"/>
          <p:cNvSpPr/>
          <p:nvPr/>
        </p:nvSpPr>
        <p:spPr>
          <a:xfrm>
            <a:off x="7177680" y="1440000"/>
            <a:ext cx="2002320" cy="22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0,6: gain de copie(s) sur la première région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215968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0: Niveau normal de deux copies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659" name="Connecteur droit 6"/>
          <p:cNvSpPr/>
          <p:nvPr/>
        </p:nvSpPr>
        <p:spPr>
          <a:xfrm flipH="1">
            <a:off x="4443120" y="3448800"/>
            <a:ext cx="2036880" cy="885960"/>
          </a:xfrm>
          <a:prstGeom prst="line">
            <a:avLst/>
          </a:prstGeom>
          <a:ln>
            <a:solidFill>
              <a:srgbClr val="215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22967A2-1376-48D6-9935-834E05ACDC4C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Données de CGH - B Allele Frequency (BAF)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661" name="Image 37" descr=""/>
          <p:cNvPicPr/>
          <p:nvPr/>
        </p:nvPicPr>
        <p:blipFill>
          <a:blip r:embed="rId1"/>
          <a:srcRect l="0" t="69098" r="0" b="-55"/>
          <a:stretch/>
        </p:blipFill>
        <p:spPr>
          <a:xfrm>
            <a:off x="66600" y="4548240"/>
            <a:ext cx="12103560" cy="2280960"/>
          </a:xfrm>
          <a:prstGeom prst="rect">
            <a:avLst/>
          </a:prstGeom>
          <a:ln w="0">
            <a:noFill/>
          </a:ln>
        </p:spPr>
      </p:pic>
      <p:sp>
        <p:nvSpPr>
          <p:cNvPr id="662" name="Flèche droite 3"/>
          <p:cNvSpPr/>
          <p:nvPr/>
        </p:nvSpPr>
        <p:spPr>
          <a:xfrm>
            <a:off x="6273360" y="2105280"/>
            <a:ext cx="386640" cy="46656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377f9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663" name="Image 38" descr=""/>
          <p:cNvPicPr/>
          <p:nvPr/>
        </p:nvPicPr>
        <p:blipFill>
          <a:blip r:embed="rId2"/>
          <a:stretch/>
        </p:blipFill>
        <p:spPr>
          <a:xfrm>
            <a:off x="1501560" y="1737720"/>
            <a:ext cx="1035000" cy="1035000"/>
          </a:xfrm>
          <a:prstGeom prst="rect">
            <a:avLst/>
          </a:prstGeom>
          <a:ln w="0">
            <a:noFill/>
          </a:ln>
        </p:spPr>
      </p:pic>
      <p:sp>
        <p:nvSpPr>
          <p:cNvPr id="664" name="ZoneTexte 2"/>
          <p:cNvSpPr/>
          <p:nvPr/>
        </p:nvSpPr>
        <p:spPr>
          <a:xfrm>
            <a:off x="3948840" y="2940120"/>
            <a:ext cx="12945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215968"/>
                </a:solidFill>
                <a:latin typeface="Arial"/>
                <a:ea typeface="DejaVu Sans"/>
              </a:rPr>
              <a:t>Signal de référence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665" name="Image 39" descr=""/>
          <p:cNvPicPr/>
          <p:nvPr/>
        </p:nvPicPr>
        <p:blipFill>
          <a:blip r:embed="rId3"/>
          <a:stretch/>
        </p:blipFill>
        <p:spPr>
          <a:xfrm>
            <a:off x="4077360" y="1735560"/>
            <a:ext cx="1037520" cy="1037520"/>
          </a:xfrm>
          <a:prstGeom prst="rect">
            <a:avLst/>
          </a:prstGeom>
          <a:ln w="0">
            <a:noFill/>
          </a:ln>
        </p:spPr>
      </p:pic>
      <p:sp>
        <p:nvSpPr>
          <p:cNvPr id="666" name="ZoneTexte 41"/>
          <p:cNvSpPr/>
          <p:nvPr/>
        </p:nvSpPr>
        <p:spPr>
          <a:xfrm>
            <a:off x="1371600" y="2940120"/>
            <a:ext cx="14180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215968"/>
                </a:solidFill>
                <a:latin typeface="Arial"/>
                <a:ea typeface="DejaVu Sans"/>
              </a:rPr>
              <a:t>Signal de l’échantillon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67" name=""/>
          <p:cNvSpPr txBox="1"/>
          <p:nvPr/>
        </p:nvSpPr>
        <p:spPr>
          <a:xfrm>
            <a:off x="6875640" y="1530360"/>
            <a:ext cx="356436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215968"/>
                </a:solidFill>
                <a:latin typeface="Arial"/>
                <a:ea typeface="DejaVu Sans"/>
              </a:rPr>
              <a:t>Calcul de la fréquence de l’allèle B (B Allele Frequency, BAF)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 rot="16200000">
            <a:off x="7710480" y="4143600"/>
            <a:ext cx="360000" cy="44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"/>
          <p:cNvSpPr/>
          <p:nvPr/>
        </p:nvSpPr>
        <p:spPr>
          <a:xfrm rot="16200000">
            <a:off x="3790800" y="4090320"/>
            <a:ext cx="360000" cy="57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ZoneTexte 42"/>
          <p:cNvSpPr/>
          <p:nvPr/>
        </p:nvSpPr>
        <p:spPr>
          <a:xfrm>
            <a:off x="7167600" y="3772080"/>
            <a:ext cx="237240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500" spc="-1" strike="noStrike">
                <a:solidFill>
                  <a:srgbClr val="31859c"/>
                </a:solidFill>
                <a:latin typeface="Arial"/>
                <a:ea typeface="DejaVu Sans"/>
              </a:rPr>
              <a:t>50 % d’allèle B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671" name="ZoneTexte 43"/>
          <p:cNvSpPr/>
          <p:nvPr/>
        </p:nvSpPr>
        <p:spPr>
          <a:xfrm>
            <a:off x="3240000" y="3780000"/>
            <a:ext cx="162000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500" spc="-1" strike="noStrike">
                <a:solidFill>
                  <a:srgbClr val="31859c"/>
                </a:solidFill>
                <a:latin typeface="Arial"/>
                <a:ea typeface="DejaVu Sans"/>
              </a:rPr>
              <a:t>66 % d’allèle B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DF46682-4B2C-4697-8017-07851FE10244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2"/>
          <p:cNvSpPr/>
          <p:nvPr/>
        </p:nvSpPr>
        <p:spPr>
          <a:xfrm>
            <a:off x="669240" y="1336320"/>
            <a:ext cx="5921280" cy="49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215968"/>
                </a:solidFill>
                <a:latin typeface="Trebuchet MS"/>
                <a:ea typeface="DejaVu Sans"/>
              </a:rPr>
              <a:t>GIST : Tumeur stromale gastro-intestinale</a:t>
            </a:r>
            <a:endParaRPr b="0" lang="en-GB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215968"/>
                </a:solidFill>
                <a:latin typeface="Trebuchet MS"/>
                <a:ea typeface="DejaVu Sans"/>
              </a:rPr>
              <a:t>L’Index Génomique a un intérêt dans le pronostic de l’évolution des GISTs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4280" cy="13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5fcbef"/>
                </a:solidFill>
                <a:latin typeface="Trebuchet MS"/>
                <a:ea typeface="DejaVu Sans"/>
              </a:rPr>
              <a:t>Introduction – échantillons GIST</a:t>
            </a:r>
            <a:br>
              <a:rPr sz="3600"/>
            </a:br>
            <a:endParaRPr b="0" lang="en-GB" sz="3600" spc="-1" strike="noStrike">
              <a:latin typeface="Arial"/>
            </a:endParaRPr>
          </a:p>
        </p:txBody>
      </p:sp>
      <p:grpSp>
        <p:nvGrpSpPr>
          <p:cNvPr id="674" name="Groupe 3"/>
          <p:cNvGrpSpPr/>
          <p:nvPr/>
        </p:nvGrpSpPr>
        <p:grpSpPr>
          <a:xfrm>
            <a:off x="6745320" y="1204560"/>
            <a:ext cx="5334120" cy="4905360"/>
            <a:chOff x="6745320" y="1204560"/>
            <a:chExt cx="5334120" cy="4905360"/>
          </a:xfrm>
        </p:grpSpPr>
        <p:pic>
          <p:nvPicPr>
            <p:cNvPr id="675" name="Image 1" descr=""/>
            <p:cNvPicPr/>
            <p:nvPr/>
          </p:nvPicPr>
          <p:blipFill>
            <a:blip r:embed="rId1"/>
            <a:stretch/>
          </p:blipFill>
          <p:spPr>
            <a:xfrm>
              <a:off x="6745320" y="1204560"/>
              <a:ext cx="5334120" cy="490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76" name="Rectangle 5"/>
            <p:cNvSpPr/>
            <p:nvPr/>
          </p:nvSpPr>
          <p:spPr>
            <a:xfrm rot="5400000">
              <a:off x="6671880" y="1283040"/>
              <a:ext cx="711720" cy="56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77" name="Rectangle 4"/>
          <p:cNvSpPr/>
          <p:nvPr/>
        </p:nvSpPr>
        <p:spPr>
          <a:xfrm>
            <a:off x="7658280" y="1859400"/>
            <a:ext cx="1310040" cy="22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ZoneTexte 11"/>
          <p:cNvSpPr/>
          <p:nvPr/>
        </p:nvSpPr>
        <p:spPr>
          <a:xfrm>
            <a:off x="8080200" y="6324480"/>
            <a:ext cx="55998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CROCE, 2018, </a:t>
            </a: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Modern Pathology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AD3341A-7014-4B23-8E1D-68F97F2ADFA3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7497</TotalTime>
  <Application>LibreOffice/7.3.3.2$Windows_X86_64 LibreOffice_project/d1d0ea68f081ee2800a922cac8f79445e4603348</Application>
  <AppVersion>15.0000</AppVersion>
  <Words>698</Words>
  <Paragraphs>195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2022-03-15T15:33:15Z</dcterms:created>
  <dc:creator>BORDRON Elie</dc:creator>
  <dc:description/>
  <dc:language>en-GB</dc:language>
  <cp:lastModifiedBy/>
  <dcterms:modified xsi:type="dcterms:W3CDTF">2022-06-16T08:03:35Z</dcterms:modified>
  <cp:revision>331</cp:revision>
  <dc:subject/>
  <dc:title>CGHcall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2</vt:i4>
  </property>
  <property fmtid="{D5CDD505-2E9C-101B-9397-08002B2CF9AE}" pid="4" name="PresentationFormat">
    <vt:lpwstr>Grand écran</vt:lpwstr>
  </property>
  <property fmtid="{D5CDD505-2E9C-101B-9397-08002B2CF9AE}" pid="5" name="Slides">
    <vt:i4>27</vt:i4>
  </property>
</Properties>
</file>